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4"/>
  </p:sldMasterIdLst>
  <p:notesMasterIdLst>
    <p:notesMasterId r:id="rId51"/>
  </p:notesMasterIdLst>
  <p:handoutMasterIdLst>
    <p:handoutMasterId r:id="rId52"/>
  </p:handoutMasterIdLst>
  <p:sldIdLst>
    <p:sldId id="342" r:id="rId5"/>
    <p:sldId id="359" r:id="rId6"/>
    <p:sldId id="375" r:id="rId7"/>
    <p:sldId id="405" r:id="rId8"/>
    <p:sldId id="406" r:id="rId9"/>
    <p:sldId id="407" r:id="rId10"/>
    <p:sldId id="408" r:id="rId11"/>
    <p:sldId id="409" r:id="rId12"/>
    <p:sldId id="410" r:id="rId13"/>
    <p:sldId id="404" r:id="rId14"/>
    <p:sldId id="411" r:id="rId15"/>
    <p:sldId id="412" r:id="rId16"/>
    <p:sldId id="413" r:id="rId17"/>
    <p:sldId id="414" r:id="rId18"/>
    <p:sldId id="382" r:id="rId19"/>
    <p:sldId id="365" r:id="rId20"/>
    <p:sldId id="384" r:id="rId21"/>
    <p:sldId id="383" r:id="rId22"/>
    <p:sldId id="385" r:id="rId23"/>
    <p:sldId id="386" r:id="rId24"/>
    <p:sldId id="387" r:id="rId25"/>
    <p:sldId id="388" r:id="rId26"/>
    <p:sldId id="392" r:id="rId27"/>
    <p:sldId id="393" r:id="rId28"/>
    <p:sldId id="389" r:id="rId29"/>
    <p:sldId id="390" r:id="rId30"/>
    <p:sldId id="391" r:id="rId31"/>
    <p:sldId id="394" r:id="rId32"/>
    <p:sldId id="395" r:id="rId33"/>
    <p:sldId id="396" r:id="rId34"/>
    <p:sldId id="397" r:id="rId35"/>
    <p:sldId id="398" r:id="rId36"/>
    <p:sldId id="399" r:id="rId37"/>
    <p:sldId id="400" r:id="rId38"/>
    <p:sldId id="401" r:id="rId39"/>
    <p:sldId id="402" r:id="rId40"/>
    <p:sldId id="403" r:id="rId41"/>
    <p:sldId id="415" r:id="rId42"/>
    <p:sldId id="416" r:id="rId43"/>
    <p:sldId id="417" r:id="rId44"/>
    <p:sldId id="418" r:id="rId45"/>
    <p:sldId id="422" r:id="rId46"/>
    <p:sldId id="419" r:id="rId47"/>
    <p:sldId id="421" r:id="rId48"/>
    <p:sldId id="420" r:id="rId49"/>
    <p:sldId id="3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4793" autoAdjust="0"/>
  </p:normalViewPr>
  <p:slideViewPr>
    <p:cSldViewPr snapToGrid="0" snapToObjects="1" showGuides="1">
      <p:cViewPr varScale="1">
        <p:scale>
          <a:sx n="52" d="100"/>
          <a:sy n="52" d="100"/>
        </p:scale>
        <p:origin x="119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3/5/2024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 &gt; Save as  and set type to CSV.  Give the file a name such as </a:t>
            </a:r>
            <a:r>
              <a:rPr lang="en-US" dirty="0" err="1"/>
              <a:t>NHANES_Demographic</a:t>
            </a:r>
            <a:r>
              <a:rPr lang="en-US" dirty="0"/>
              <a:t>  Repeat this for the other XPT files. </a:t>
            </a:r>
          </a:p>
        </p:txBody>
      </p:sp>
      <p:sp>
        <p:nvSpPr>
          <p:cNvPr id="4" name="Slide Number Placeholder 3"/>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65081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Data &gt; Get Data &gt; From File &gt; From Text/CSV.  Select Demographic csv file.  Click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07208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a:t>
            </a:r>
          </a:p>
        </p:txBody>
      </p:sp>
      <p:sp>
        <p:nvSpPr>
          <p:cNvPr id="4" name="Slide Number Placeholder 3"/>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150722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a:t>
            </a:r>
            <a:r>
              <a:rPr lang="en-US" dirty="0" err="1"/>
              <a:t>NHANES_Demographic</a:t>
            </a:r>
            <a:r>
              <a:rPr lang="en-US" dirty="0"/>
              <a:t> data appears as a connection only. </a:t>
            </a:r>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30728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select Data &gt; Get Data &gt; From File &gt; From Text/CSV    Select the </a:t>
            </a:r>
            <a:r>
              <a:rPr lang="en-US" dirty="0" err="1"/>
              <a:t>NHANES_Body</a:t>
            </a:r>
            <a:r>
              <a:rPr lang="en-US" dirty="0"/>
              <a:t> file</a:t>
            </a:r>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2599542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263968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click OK.   Repeat this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275174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merge the files into a single file.  We will do this in two stages.  First, we will merge the Demographic data with the Body data.  Once that is complete, we will merge the Diet data into the merged data frame. </a:t>
            </a:r>
          </a:p>
          <a:p>
            <a:endParaRPr lang="en-US" dirty="0"/>
          </a:p>
          <a:p>
            <a:r>
              <a:rPr lang="en-US" dirty="0"/>
              <a:t>Select Data &gt; Get Data &gt; Combine Queries &gt; Merge</a:t>
            </a:r>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29998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by SEQN, which is the number associated with each study participant.  Select “Inner” under Join Kind so we only grab the matching rows.  Notice that 14340 of the 15600 rows in Demographic data frame match.  Click OK.</a:t>
            </a:r>
          </a:p>
        </p:txBody>
      </p:sp>
      <p:sp>
        <p:nvSpPr>
          <p:cNvPr id="4" name="Slide Number Placeholder 3"/>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3232575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right-most column contains the data for the Body data frame.  Click the icon next to the header to extract the columns for that data frame.  Decide which variables you want included. To do this we go to the word file that describes the variables in the data frame. </a:t>
            </a:r>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355736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t>
            </a:r>
            <a:r>
              <a:rPr lang="en-US" dirty="0" err="1"/>
              <a:t>P_BMX.Doc</a:t>
            </a:r>
            <a:r>
              <a:rPr lang="en-US" dirty="0"/>
              <a:t> to open the data documentation and codebook. </a:t>
            </a:r>
          </a:p>
        </p:txBody>
      </p:sp>
      <p:sp>
        <p:nvSpPr>
          <p:cNvPr id="4" name="Slide Number Placeholder 3"/>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3579780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215961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body measurements desired and click OK.  Then, click Close and Load. </a:t>
            </a:r>
          </a:p>
        </p:txBody>
      </p:sp>
      <p:sp>
        <p:nvSpPr>
          <p:cNvPr id="4" name="Slide Number Placeholder 3"/>
          <p:cNvSpPr>
            <a:spLocks noGrp="1"/>
          </p:cNvSpPr>
          <p:nvPr>
            <p:ph type="sldNum" sz="quarter" idx="5"/>
          </p:nvPr>
        </p:nvSpPr>
        <p:spPr/>
        <p:txBody>
          <a:bodyPr/>
          <a:lstStyle/>
          <a:p>
            <a:fld id="{DEF75CB5-5666-5049-9AE0-38EFD385C21E}" type="slidenum">
              <a:rPr lang="en-US" smtClean="0"/>
              <a:t>33</a:t>
            </a:fld>
            <a:endParaRPr lang="en-US" dirty="0"/>
          </a:p>
        </p:txBody>
      </p:sp>
    </p:spTree>
    <p:extLst>
      <p:ext uri="{BB962C8B-B14F-4D97-AF65-F5344CB8AC3E}">
        <p14:creationId xmlns:p14="http://schemas.microsoft.com/office/powerpoint/2010/main" val="82503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Close and Load to create the data frame of the merged files.  Repeat this process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113642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 inner matching.  Click OK.  </a:t>
            </a:r>
          </a:p>
        </p:txBody>
      </p:sp>
      <p:sp>
        <p:nvSpPr>
          <p:cNvPr id="4" name="Slide Number Placeholder 3"/>
          <p:cNvSpPr>
            <a:spLocks noGrp="1"/>
          </p:cNvSpPr>
          <p:nvPr>
            <p:ph type="sldNum" sz="quarter" idx="5"/>
          </p:nvPr>
        </p:nvSpPr>
        <p:spPr/>
        <p:txBody>
          <a:bodyPr/>
          <a:lstStyle/>
          <a:p>
            <a:fld id="{DEF75CB5-5666-5049-9AE0-38EFD385C21E}" type="slidenum">
              <a:rPr lang="en-US" smtClean="0"/>
              <a:t>35</a:t>
            </a:fld>
            <a:endParaRPr lang="en-US" dirty="0"/>
          </a:p>
        </p:txBody>
      </p:sp>
    </p:spTree>
    <p:extLst>
      <p:ext uri="{BB962C8B-B14F-4D97-AF65-F5344CB8AC3E}">
        <p14:creationId xmlns:p14="http://schemas.microsoft.com/office/powerpoint/2010/main" val="2052868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variables from the Diet Table.  Click Close &amp; Load. Save the file (</a:t>
            </a:r>
            <a:r>
              <a:rPr lang="en-US" dirty="0" err="1"/>
              <a:t>NHANES_Webinar</a:t>
            </a:r>
            <a:r>
              <a:rPr lang="en-US" dirty="0"/>
              <a:t>). </a:t>
            </a:r>
          </a:p>
        </p:txBody>
      </p:sp>
      <p:sp>
        <p:nvSpPr>
          <p:cNvPr id="4" name="Slide Number Placeholder 3"/>
          <p:cNvSpPr>
            <a:spLocks noGrp="1"/>
          </p:cNvSpPr>
          <p:nvPr>
            <p:ph type="sldNum" sz="quarter" idx="5"/>
          </p:nvPr>
        </p:nvSpPr>
        <p:spPr/>
        <p:txBody>
          <a:bodyPr/>
          <a:lstStyle/>
          <a:p>
            <a:fld id="{DEF75CB5-5666-5049-9AE0-38EFD385C21E}" type="slidenum">
              <a:rPr lang="en-US" smtClean="0"/>
              <a:t>36</a:t>
            </a:fld>
            <a:endParaRPr lang="en-US" dirty="0"/>
          </a:p>
        </p:txBody>
      </p:sp>
    </p:spTree>
    <p:extLst>
      <p:ext uri="{BB962C8B-B14F-4D97-AF65-F5344CB8AC3E}">
        <p14:creationId xmlns:p14="http://schemas.microsoft.com/office/powerpoint/2010/main" val="802241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clean up the column heads for our variables by renaming the variables based on the codebook.  We also may delete unwanted variables (such as data release cycle). </a:t>
            </a:r>
          </a:p>
        </p:txBody>
      </p:sp>
      <p:sp>
        <p:nvSpPr>
          <p:cNvPr id="4" name="Slide Number Placeholder 3"/>
          <p:cNvSpPr>
            <a:spLocks noGrp="1"/>
          </p:cNvSpPr>
          <p:nvPr>
            <p:ph type="sldNum" sz="quarter" idx="5"/>
          </p:nvPr>
        </p:nvSpPr>
        <p:spPr/>
        <p:txBody>
          <a:bodyPr/>
          <a:lstStyle/>
          <a:p>
            <a:fld id="{DEF75CB5-5666-5049-9AE0-38EFD385C21E}" type="slidenum">
              <a:rPr lang="en-US" smtClean="0"/>
              <a:t>37</a:t>
            </a:fld>
            <a:endParaRPr lang="en-US" dirty="0"/>
          </a:p>
        </p:txBody>
      </p:sp>
    </p:spTree>
    <p:extLst>
      <p:ext uri="{BB962C8B-B14F-4D97-AF65-F5344CB8AC3E}">
        <p14:creationId xmlns:p14="http://schemas.microsoft.com/office/powerpoint/2010/main" val="4056614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use a different NHANES file that I have and answer a few questions. </a:t>
            </a:r>
          </a:p>
        </p:txBody>
      </p:sp>
      <p:sp>
        <p:nvSpPr>
          <p:cNvPr id="4" name="Slide Number Placeholder 3"/>
          <p:cNvSpPr>
            <a:spLocks noGrp="1"/>
          </p:cNvSpPr>
          <p:nvPr>
            <p:ph type="sldNum" sz="quarter" idx="5"/>
          </p:nvPr>
        </p:nvSpPr>
        <p:spPr/>
        <p:txBody>
          <a:bodyPr/>
          <a:lstStyle/>
          <a:p>
            <a:fld id="{DEF75CB5-5666-5049-9AE0-38EFD385C21E}" type="slidenum">
              <a:rPr lang="en-US" smtClean="0"/>
              <a:t>38</a:t>
            </a:fld>
            <a:endParaRPr lang="en-US" dirty="0"/>
          </a:p>
        </p:txBody>
      </p:sp>
    </p:spTree>
    <p:extLst>
      <p:ext uri="{BB962C8B-B14F-4D97-AF65-F5344CB8AC3E}">
        <p14:creationId xmlns:p14="http://schemas.microsoft.com/office/powerpoint/2010/main" val="1301540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46</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any variables you don’t want. </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99996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NHANES website, scroll down to the SAS Viewer. Click on the SAS Viewer link. Scroll to download the free SAS viewer. Download the latest version. You will need to create a profile on their website.  Click setup after extracting the zip folder. </a:t>
            </a:r>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16743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2017-March 2020 Pre-pandemic survey.  We are going to obtain the demographic data, dietary data (dietary interview-total nutrient intakes, first day), and examination data (body measures). </a:t>
            </a:r>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246418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Double-click the P_DEMO.XPT file. </a:t>
            </a:r>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90322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a:t>
            </a:r>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371677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6C6-31B4-E9A3-A8AA-3BCF0B563B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75CC0F-152C-4AAE-311C-A5D3D0079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4313B2-1A53-130A-3733-2C1E28329B7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B640F7-3D52-31F1-2B98-E1C10215F13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62CF215-3A33-131F-5C56-D3B84BE7B1B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540718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39D9-5559-059F-C705-B133A42A0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D5DEE4-D04E-22ED-BFCE-E13DC1CB7D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7A48-5D00-BA93-1DB3-073F815FB3A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DB0F110-F409-BC6F-2C6A-5CAD2B167E0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07002E0-F42E-CD1B-750F-41D179B32F1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638276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6300CA-BE0D-EB15-A04B-FE446CB26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28D90D-B5BA-7427-A6D0-3ED17E7A89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41EE0-8A03-F6AA-E9B0-79C2D81AD58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C8D3648-E7B7-B51F-52A9-2624684DC36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BC74A52-F225-12D7-D304-0DD50AD2C13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336788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451384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201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569214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03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5ED6-3940-6F54-DC23-283BFD452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A192B-BECF-AAD2-7162-0FEFDAFFF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C217-B3E0-A301-F98D-69229B0BF2D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3191535-475F-9102-86C0-2A0424C129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F0332-6763-14AD-ECB4-B34913F8BE8D}"/>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9504873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6CD2-766F-2BDF-041E-DA0EAFCD5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C9BA7F-7D9E-FD53-FAD3-338F4F76D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A7606-D73F-5CBF-32FB-BC48B479534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1C3982D-B5E8-2176-E630-56C3BD96F8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400F88-47FA-FE38-9622-FDC08C4AEC9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9259986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561-43DE-B84B-13C3-6420660D2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0176AD-0501-0A8C-11E2-0D42EED279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CAF177-AC96-4DD8-76AA-FBCC2748E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9DEF5-26AD-6217-0D02-4B0E6568481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A79F4B8-DEE7-47FA-663A-F3B3D502734B}"/>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E4EC838-7291-9F7C-7976-EEF7BF47B9C2}"/>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7919603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643-33F6-551E-94EE-A0552CE70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A923A1-8EF5-632C-8436-80F6BD6F0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E431DD-AD29-D025-61AF-3EF87BA68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EC381E-9F30-D5F1-0140-86831E95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171F60-0790-A448-05F9-07B6CE2BD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598B4-BC7F-AA34-9292-18070B2889D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D16086CD-42FF-F145-3E00-ED4FC8F70706}"/>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1025E3E-143B-498B-0DB4-CE4DBA4B68D1}"/>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085509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DB11-AD76-AB91-07B5-6538054426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43FA1-5029-83FF-E62F-B5B9D6F6D81E}"/>
              </a:ext>
            </a:extLst>
          </p:cNvPr>
          <p:cNvSpPr>
            <a:spLocks noGrp="1"/>
          </p:cNvSpPr>
          <p:nvPr>
            <p:ph type="dt" sz="half" idx="10"/>
          </p:nvPr>
        </p:nvSpPr>
        <p:spPr/>
        <p:txBody>
          <a:bodyPr/>
          <a:lstStyle/>
          <a:p>
            <a:fld id="{B61BEF0D-F0BB-DE4B-95CE-6DB70DBA9567}" type="datetimeFigureOut">
              <a:rPr lang="en-US" smtClean="0"/>
              <a:pPr/>
              <a:t>3/5/2024</a:t>
            </a:fld>
            <a:endParaRPr lang="en-US" dirty="0"/>
          </a:p>
        </p:txBody>
      </p:sp>
      <p:sp>
        <p:nvSpPr>
          <p:cNvPr id="4" name="Footer Placeholder 3">
            <a:extLst>
              <a:ext uri="{FF2B5EF4-FFF2-40B4-BE49-F238E27FC236}">
                <a16:creationId xmlns:a16="http://schemas.microsoft.com/office/drawing/2014/main" id="{06F0132B-9CC0-90AD-2EBB-81268233EC0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345056-6710-9B34-AFD5-C978AAE21FF3}"/>
              </a:ext>
            </a:extLst>
          </p:cNvPr>
          <p:cNvSpPr>
            <a:spLocks noGrp="1"/>
          </p:cNvSpPr>
          <p:nvPr>
            <p:ph type="sldNum" sz="quarter" idx="12"/>
          </p:nvPr>
        </p:nvSpPr>
        <p:spPr/>
        <p:txBody>
          <a:bodyPr/>
          <a:lstStyle/>
          <a:p>
            <a:fld id="{D57F1E4F-1CFF-5643-939E-217C01CDF565}" type="slidenum">
              <a:rPr lang="en-US" smtClean="0"/>
              <a:pPr/>
              <a:t>‹#›</a:t>
            </a:fld>
            <a:endParaRPr lang="en-US" dirty="0"/>
          </a:p>
        </p:txBody>
      </p:sp>
      <p:pic>
        <p:nvPicPr>
          <p:cNvPr id="6" name="Picture 5">
            <a:extLst>
              <a:ext uri="{FF2B5EF4-FFF2-40B4-BE49-F238E27FC236}">
                <a16:creationId xmlns:a16="http://schemas.microsoft.com/office/drawing/2014/main" id="{6AFF1898-652F-31D6-9C19-6684DC170F8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Tree>
    <p:extLst>
      <p:ext uri="{BB962C8B-B14F-4D97-AF65-F5344CB8AC3E}">
        <p14:creationId xmlns:p14="http://schemas.microsoft.com/office/powerpoint/2010/main" val="19949051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7D571-E3F5-1B87-290D-3F4D119DA43D}"/>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3937C88-E5E7-1056-7696-4BD0824865F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328D1DA-6C92-503A-4CDA-33361BCC825A}"/>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3597334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0426-B293-EC23-5663-4A9BFCC33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288FDA-508B-6D33-0C91-677ABE262F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512B6-D8C2-F440-A0C8-EF6FE2D3E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1645E-283B-7280-4E49-0156AFB1CFE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6026AB0-8986-9056-6AB8-BA5F7F0CFD3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2AE5513-C8EC-215F-8104-F108CB40EBE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25659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73B0-3291-0DE9-732E-FE57FD2A2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FB165B-D253-A9A9-8281-EF3845C34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D26AD-355E-0708-C7D6-68FC30524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93424-0FC7-8870-CB7E-E8D501D4C77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2F56112-057C-CC8A-243F-87932797CE4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CE828A6-E76F-193E-63EB-473291DD5623}"/>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306465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AF91-6BAE-5A02-679C-7C500EEA2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EE93BD-C868-0715-ED46-0797F32C8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A2C70-08BB-15E8-F345-A2AE1EDE4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
        <p:nvSpPr>
          <p:cNvPr id="5" name="Footer Placeholder 4">
            <a:extLst>
              <a:ext uri="{FF2B5EF4-FFF2-40B4-BE49-F238E27FC236}">
                <a16:creationId xmlns:a16="http://schemas.microsoft.com/office/drawing/2014/main" id="{C95CD6FB-449F-32D7-BB66-FC5F0FD0E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5A402CE6-DA3D-A00D-1368-2888CEA45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215995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679" r:id="rId17"/>
    <p:sldLayoutId id="2147483672" r:id="rId18"/>
    <p:sldLayoutId id="2147483673" r:id="rId19"/>
    <p:sldLayoutId id="2147483674" r:id="rId20"/>
    <p:sldLayoutId id="2147483671" r:id="rId21"/>
    <p:sldLayoutId id="2147483675" r:id="rId22"/>
    <p:sldLayoutId id="2147483677" r:id="rId23"/>
    <p:sldLayoutId id="2147483678" r:id="rId24"/>
    <p:sldLayoutId id="2147483664"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llystats@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Michael.Sullivan@fsw.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1.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1664902"/>
            <a:ext cx="12191998" cy="1769278"/>
          </a:xfrm>
        </p:spPr>
        <p:txBody>
          <a:bodyPr anchor="b"/>
          <a:lstStyle/>
          <a:p>
            <a:r>
              <a:rPr lang="en-US" sz="4400" kern="0" dirty="0">
                <a:solidFill>
                  <a:schemeClr val="bg1"/>
                </a:solidFill>
                <a:effectLst/>
                <a:latin typeface="Times New Roman" panose="02020603050405020304" pitchFamily="18" charset="0"/>
                <a:ea typeface="Times New Roman" panose="02020603050405020304" pitchFamily="18" charset="0"/>
              </a:rPr>
              <a:t>Leveraging Large Data Sets to Make Connections in Intro Stats</a:t>
            </a:r>
            <a:endParaRPr lang="en-US" sz="13800" dirty="0">
              <a:solidFill>
                <a:schemeClr val="bg1"/>
              </a:solidFill>
            </a:endParaRP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4041564"/>
            <a:ext cx="12191997" cy="2577772"/>
          </a:xfrm>
        </p:spPr>
        <p:txBody>
          <a:bodyPr/>
          <a:lstStyle/>
          <a:p>
            <a:r>
              <a:rPr lang="en-US" dirty="0">
                <a:solidFill>
                  <a:schemeClr val="bg1"/>
                </a:solidFill>
              </a:rPr>
              <a:t>Michael Sullivan</a:t>
            </a:r>
          </a:p>
          <a:p>
            <a:r>
              <a:rPr lang="en-US" dirty="0">
                <a:solidFill>
                  <a:schemeClr val="bg1"/>
                </a:solidFill>
                <a:hlinkClick r:id="rId3">
                  <a:extLst>
                    <a:ext uri="{A12FA001-AC4F-418D-AE19-62706E023703}">
                      <ahyp:hlinkClr xmlns:ahyp="http://schemas.microsoft.com/office/drawing/2018/hyperlinkcolor" val="tx"/>
                    </a:ext>
                  </a:extLst>
                </a:hlinkClick>
              </a:rPr>
              <a:t>sullystats@gmail.com</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Michael.Sullivan@fsw.edu</a:t>
            </a:r>
            <a:endParaRPr lang="en-US" dirty="0">
              <a:solidFill>
                <a:schemeClr val="bg1"/>
              </a:solidFill>
            </a:endParaRPr>
          </a:p>
          <a:p>
            <a:r>
              <a:rPr lang="en-US" dirty="0">
                <a:solidFill>
                  <a:schemeClr val="bg1"/>
                </a:solidFill>
              </a:rPr>
              <a:t>https://www.sullystats.com</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39E3A931-7FBA-7079-A8B0-79D30498A456}"/>
              </a:ext>
            </a:extLst>
          </p:cNvPr>
          <p:cNvPicPr>
            <a:picLocks noChangeAspect="1"/>
          </p:cNvPicPr>
          <p:nvPr/>
        </p:nvPicPr>
        <p:blipFill rotWithShape="1">
          <a:blip r:embed="rId2"/>
          <a:srcRect t="5298" b="37751"/>
          <a:stretch/>
        </p:blipFill>
        <p:spPr>
          <a:xfrm>
            <a:off x="20" y="1282"/>
            <a:ext cx="12191980" cy="6856718"/>
          </a:xfrm>
          <a:prstGeom prst="rect">
            <a:avLst/>
          </a:prstGeom>
        </p:spPr>
      </p:pic>
      <p:sp>
        <p:nvSpPr>
          <p:cNvPr id="5" name="Slide Number Placeholder 4">
            <a:extLst>
              <a:ext uri="{FF2B5EF4-FFF2-40B4-BE49-F238E27FC236}">
                <a16:creationId xmlns:a16="http://schemas.microsoft.com/office/drawing/2014/main" id="{5B60F25D-9092-0086-C7DF-28173A22FCFA}"/>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227793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567F5B1-9DE0-FB8C-23E6-050169DD5368}"/>
              </a:ext>
            </a:extLst>
          </p:cNvPr>
          <p:cNvPicPr>
            <a:picLocks noChangeAspect="1"/>
          </p:cNvPicPr>
          <p:nvPr/>
        </p:nvPicPr>
        <p:blipFill rotWithShape="1">
          <a:blip r:embed="rId2"/>
          <a:srcRect t="8183" b="2868"/>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C33A07DC-C9F2-8D56-BD4D-BF2FA67E29D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19072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3913943-1801-40E7-1BD9-B7AFB484FC99}"/>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12</a:t>
            </a:fld>
            <a:endParaRPr lang="en-US" sz="1100">
              <a:solidFill>
                <a:srgbClr val="FFFFFF"/>
              </a:solidFill>
            </a:endParaRPr>
          </a:p>
        </p:txBody>
      </p:sp>
      <p:pic>
        <p:nvPicPr>
          <p:cNvPr id="8" name="Picture 7">
            <a:extLst>
              <a:ext uri="{FF2B5EF4-FFF2-40B4-BE49-F238E27FC236}">
                <a16:creationId xmlns:a16="http://schemas.microsoft.com/office/drawing/2014/main" id="{C8368384-B235-37FA-9A7B-130CC70CEFF0}"/>
              </a:ext>
            </a:extLst>
          </p:cNvPr>
          <p:cNvPicPr>
            <a:picLocks noChangeAspect="1"/>
          </p:cNvPicPr>
          <p:nvPr/>
        </p:nvPicPr>
        <p:blipFill>
          <a:blip r:embed="rId2"/>
          <a:stretch>
            <a:fillRect/>
          </a:stretch>
        </p:blipFill>
        <p:spPr>
          <a:xfrm>
            <a:off x="2783839" y="186300"/>
            <a:ext cx="6607059" cy="6468500"/>
          </a:xfrm>
          <a:prstGeom prst="rect">
            <a:avLst/>
          </a:prstGeom>
        </p:spPr>
      </p:pic>
    </p:spTree>
    <p:extLst>
      <p:ext uri="{BB962C8B-B14F-4D97-AF65-F5344CB8AC3E}">
        <p14:creationId xmlns:p14="http://schemas.microsoft.com/office/powerpoint/2010/main" val="79378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4C5820-26C3-1A5B-DCAA-8B6BF2BDBC43}"/>
              </a:ext>
            </a:extLst>
          </p:cNvPr>
          <p:cNvPicPr>
            <a:picLocks noChangeAspect="1"/>
          </p:cNvPicPr>
          <p:nvPr/>
        </p:nvPicPr>
        <p:blipFill>
          <a:blip r:embed="rId2"/>
          <a:stretch>
            <a:fillRect/>
          </a:stretch>
        </p:blipFill>
        <p:spPr>
          <a:xfrm>
            <a:off x="1452880" y="167208"/>
            <a:ext cx="9278394" cy="6518072"/>
          </a:xfrm>
          <a:prstGeom prst="rect">
            <a:avLst/>
          </a:prstGeom>
        </p:spPr>
      </p:pic>
      <p:sp>
        <p:nvSpPr>
          <p:cNvPr id="2" name="Slide Number Placeholder 1">
            <a:extLst>
              <a:ext uri="{FF2B5EF4-FFF2-40B4-BE49-F238E27FC236}">
                <a16:creationId xmlns:a16="http://schemas.microsoft.com/office/drawing/2014/main" id="{42321D5C-AF6C-E549-9607-49BC42805F31}"/>
              </a:ext>
            </a:extLst>
          </p:cNvPr>
          <p:cNvSpPr>
            <a:spLocks noGrp="1"/>
          </p:cNvSpPr>
          <p:nvPr>
            <p:ph type="sldNum" sz="quarter" idx="12"/>
          </p:nvPr>
        </p:nvSpPr>
        <p:spPr>
          <a:xfrm>
            <a:off x="11704320" y="6455664"/>
            <a:ext cx="448056" cy="365125"/>
          </a:xfrm>
          <a:prstGeom prst="ellipse">
            <a:avLst/>
          </a:prstGeom>
        </p:spPr>
        <p:txBody>
          <a:bodyPr>
            <a:normAutofit fontScale="85000" lnSpcReduction="10000"/>
          </a:bodyPr>
          <a:lstStyle/>
          <a:p>
            <a:pPr>
              <a:lnSpc>
                <a:spcPct val="90000"/>
              </a:lnSpc>
              <a:spcAft>
                <a:spcPts val="600"/>
              </a:spcAft>
            </a:pPr>
            <a:fld id="{FE024F78-56A6-7740-B68D-8D4D026EDF3F}" type="slidenum">
              <a:rPr lang="en-US" sz="1100">
                <a:solidFill>
                  <a:srgbClr val="FFFFFF"/>
                </a:solidFill>
              </a:rPr>
              <a:pPr>
                <a:lnSpc>
                  <a:spcPct val="90000"/>
                </a:lnSpc>
                <a:spcAft>
                  <a:spcPts val="600"/>
                </a:spcAft>
              </a:pPr>
              <a:t>13</a:t>
            </a:fld>
            <a:endParaRPr lang="en-US" sz="1100">
              <a:solidFill>
                <a:srgbClr val="FFFFFF"/>
              </a:solidFill>
            </a:endParaRPr>
          </a:p>
        </p:txBody>
      </p:sp>
    </p:spTree>
    <p:extLst>
      <p:ext uri="{BB962C8B-B14F-4D97-AF65-F5344CB8AC3E}">
        <p14:creationId xmlns:p14="http://schemas.microsoft.com/office/powerpoint/2010/main" val="260476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A4A621E-DB42-592D-480E-625FD0786921}"/>
              </a:ext>
            </a:extLst>
          </p:cNvPr>
          <p:cNvPicPr>
            <a:picLocks noChangeAspect="1"/>
          </p:cNvPicPr>
          <p:nvPr/>
        </p:nvPicPr>
        <p:blipFill>
          <a:blip r:embed="rId2"/>
          <a:stretch>
            <a:fillRect/>
          </a:stretch>
        </p:blipFill>
        <p:spPr>
          <a:xfrm>
            <a:off x="226347" y="436880"/>
            <a:ext cx="7831947" cy="5913120"/>
          </a:xfrm>
          <a:prstGeom prst="rect">
            <a:avLst/>
          </a:prstGeom>
        </p:spPr>
      </p:pic>
      <p:grpSp>
        <p:nvGrpSpPr>
          <p:cNvPr id="13" name="Group 12">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4"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79FE8431-C07C-8751-D954-81E0264FD3E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FE024F78-56A6-7740-B68D-8D4D026EDF3F}" type="slidenum">
              <a:rPr lang="en-US">
                <a:solidFill>
                  <a:schemeClr val="bg1"/>
                </a:solidFill>
              </a:rPr>
              <a:pPr algn="ctr">
                <a:spcAft>
                  <a:spcPts val="600"/>
                </a:spcAft>
              </a:pPr>
              <a:t>14</a:t>
            </a:fld>
            <a:endParaRPr lang="en-US">
              <a:solidFill>
                <a:schemeClr val="bg1"/>
              </a:solidFill>
            </a:endParaRPr>
          </a:p>
        </p:txBody>
      </p:sp>
      <p:sp>
        <p:nvSpPr>
          <p:cNvPr id="5" name="TextBox 4">
            <a:extLst>
              <a:ext uri="{FF2B5EF4-FFF2-40B4-BE49-F238E27FC236}">
                <a16:creationId xmlns:a16="http://schemas.microsoft.com/office/drawing/2014/main" id="{7B6D68F8-4570-67C0-D94F-A3E95D69C50D}"/>
              </a:ext>
            </a:extLst>
          </p:cNvPr>
          <p:cNvSpPr txBox="1"/>
          <p:nvPr/>
        </p:nvSpPr>
        <p:spPr>
          <a:xfrm>
            <a:off x="1775249" y="613172"/>
            <a:ext cx="6716241" cy="461665"/>
          </a:xfrm>
          <a:prstGeom prst="rect">
            <a:avLst/>
          </a:prstGeom>
          <a:noFill/>
        </p:spPr>
        <p:txBody>
          <a:bodyPr wrap="square" rtlCol="0">
            <a:spAutoFit/>
          </a:bodyPr>
          <a:lstStyle/>
          <a:p>
            <a:r>
              <a:rPr lang="en-US" sz="2400" dirty="0"/>
              <a:t>https://sullystats.github.io/Taxi_Trips_edited.csv</a:t>
            </a:r>
          </a:p>
        </p:txBody>
      </p:sp>
    </p:spTree>
    <p:extLst>
      <p:ext uri="{BB962C8B-B14F-4D97-AF65-F5344CB8AC3E}">
        <p14:creationId xmlns:p14="http://schemas.microsoft.com/office/powerpoint/2010/main" val="27016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 name="Group 1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9" name="Freeform: Shape 1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7" name="Freeform: Shape 1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 name="Title 5">
            <a:extLst>
              <a:ext uri="{FF2B5EF4-FFF2-40B4-BE49-F238E27FC236}">
                <a16:creationId xmlns:a16="http://schemas.microsoft.com/office/drawing/2014/main" id="{AC42E8C6-4F75-DF84-CEFD-54AF49A48EA8}"/>
              </a:ext>
            </a:extLst>
          </p:cNvPr>
          <p:cNvSpPr>
            <a:spLocks noGrp="1"/>
          </p:cNvSpPr>
          <p:nvPr>
            <p:ph type="title"/>
          </p:nvPr>
        </p:nvSpPr>
        <p:spPr>
          <a:xfrm>
            <a:off x="838199" y="1120676"/>
            <a:ext cx="7021513" cy="2308324"/>
          </a:xfrm>
        </p:spPr>
        <p:txBody>
          <a:bodyPr vert="horz" lIns="91440" tIns="45720" rIns="91440" bIns="45720" rtlCol="0" anchor="b">
            <a:normAutofit/>
          </a:bodyPr>
          <a:lstStyle/>
          <a:p>
            <a:pPr algn="l"/>
            <a:r>
              <a:rPr lang="en-US" sz="6100" kern="1200">
                <a:solidFill>
                  <a:schemeClr val="bg1"/>
                </a:solidFill>
                <a:latin typeface="+mj-lt"/>
                <a:ea typeface="+mj-ea"/>
                <a:cs typeface="+mj-cs"/>
              </a:rPr>
              <a:t>Statcrunchthis!</a:t>
            </a:r>
          </a:p>
        </p:txBody>
      </p:sp>
      <p:sp>
        <p:nvSpPr>
          <p:cNvPr id="7" name="Content Placeholder 6">
            <a:extLst>
              <a:ext uri="{FF2B5EF4-FFF2-40B4-BE49-F238E27FC236}">
                <a16:creationId xmlns:a16="http://schemas.microsoft.com/office/drawing/2014/main" id="{ED496514-F28B-35D9-B3DA-9B84D15F863D}"/>
              </a:ext>
            </a:extLst>
          </p:cNvPr>
          <p:cNvSpPr>
            <a:spLocks noGrp="1"/>
          </p:cNvSpPr>
          <p:nvPr>
            <p:ph type="subTitle" idx="1"/>
          </p:nvPr>
        </p:nvSpPr>
        <p:spPr>
          <a:xfrm>
            <a:off x="835024" y="3809999"/>
            <a:ext cx="11011536" cy="1012778"/>
          </a:xfrm>
        </p:spPr>
        <p:txBody>
          <a:bodyPr vert="horz" lIns="91440" tIns="45720" rIns="91440" bIns="45720" rtlCol="0">
            <a:normAutofit/>
          </a:bodyPr>
          <a:lstStyle/>
          <a:p>
            <a:pPr algn="l"/>
            <a:r>
              <a:rPr lang="en-US" sz="2400" kern="1200" dirty="0">
                <a:solidFill>
                  <a:schemeClr val="bg1"/>
                </a:solidFill>
                <a:latin typeface="+mn-lt"/>
                <a:ea typeface="+mn-ea"/>
                <a:cs typeface="+mn-cs"/>
              </a:rPr>
              <a:t>https://www.sullystats.com/statistics-videos</a:t>
            </a:r>
          </a:p>
        </p:txBody>
      </p:sp>
      <p:sp>
        <p:nvSpPr>
          <p:cNvPr id="5" name="Slide Number Placeholder 4" hidden="1">
            <a:extLst>
              <a:ext uri="{FF2B5EF4-FFF2-40B4-BE49-F238E27FC236}">
                <a16:creationId xmlns:a16="http://schemas.microsoft.com/office/drawing/2014/main" id="{03A88822-F4EC-AD3C-8BAD-FC8107F33B79}"/>
              </a:ext>
            </a:extLst>
          </p:cNvPr>
          <p:cNvSpPr>
            <a:spLocks noGrp="1"/>
          </p:cNvSpPr>
          <p:nvPr>
            <p:ph type="sldNum" sz="quarter" idx="4294967295"/>
          </p:nvPr>
        </p:nvSpPr>
        <p:spPr>
          <a:xfrm>
            <a:off x="9448800" y="6226175"/>
            <a:ext cx="2743200" cy="365125"/>
          </a:xfrm>
        </p:spPr>
        <p:txBody>
          <a:bodyPr/>
          <a:lstStyle/>
          <a:p>
            <a:pPr>
              <a:spcAft>
                <a:spcPts val="600"/>
              </a:spcAft>
            </a:pPr>
            <a:fld id="{FE024F78-56A6-7740-B68D-8D4D026EDF3F}" type="slidenum">
              <a:rPr lang="en-US" smtClean="0"/>
              <a:pPr>
                <a:spcAft>
                  <a:spcPts val="600"/>
                </a:spcAft>
              </a:pPr>
              <a:t>15</a:t>
            </a:fld>
            <a:endParaRPr lang="en-US"/>
          </a:p>
        </p:txBody>
      </p:sp>
    </p:spTree>
    <p:extLst>
      <p:ext uri="{BB962C8B-B14F-4D97-AF65-F5344CB8AC3E}">
        <p14:creationId xmlns:p14="http://schemas.microsoft.com/office/powerpoint/2010/main" val="225246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p:txBody>
          <a:bodyPr anchor="b">
            <a:normAutofit/>
          </a:bodyPr>
          <a:lstStyle/>
          <a:p>
            <a:r>
              <a:rPr lang="en-US" dirty="0">
                <a:solidFill>
                  <a:schemeClr val="bg1"/>
                </a:solidFill>
              </a:rPr>
              <a:t>Baseballsavant.mlb.com/</a:t>
            </a:r>
            <a:r>
              <a:rPr lang="en-US" dirty="0" err="1">
                <a:solidFill>
                  <a:schemeClr val="bg1"/>
                </a:solidFill>
              </a:rPr>
              <a:t>statcast_Search</a:t>
            </a:r>
            <a:endParaRPr lang="en-US" dirty="0">
              <a:solidFill>
                <a:schemeClr val="bg1"/>
              </a:solidFill>
            </a:endParaRPr>
          </a:p>
        </p:txBody>
      </p:sp>
      <p:sp>
        <p:nvSpPr>
          <p:cNvPr id="14" name="Slide Number Placeholder 4">
            <a:extLst>
              <a:ext uri="{FF2B5EF4-FFF2-40B4-BE49-F238E27FC236}">
                <a16:creationId xmlns:a16="http://schemas.microsoft.com/office/drawing/2014/main" id="{94C94CC4-618F-484D-609E-197AF22D2C2A}"/>
              </a:ext>
            </a:extLst>
          </p:cNvPr>
          <p:cNvSpPr>
            <a:spLocks noGrp="1"/>
          </p:cNvSpPr>
          <p:nvPr>
            <p:ph type="sldNum" sz="quarter" idx="12"/>
          </p:nvPr>
        </p:nvSpPr>
        <p:spPr/>
        <p:txBody>
          <a:bodyPr/>
          <a:lstStyle/>
          <a:p>
            <a:pPr>
              <a:spcAft>
                <a:spcPts val="600"/>
              </a:spcAft>
            </a:pPr>
            <a:fld id="{FE024F78-56A6-7740-B68D-8D4D026EDF3F}"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41C25F61-7A81-348D-EE0E-EC307C4CB1E8}"/>
              </a:ext>
            </a:extLst>
          </p:cNvPr>
          <p:cNvPicPr>
            <a:picLocks noChangeAspect="1"/>
          </p:cNvPicPr>
          <p:nvPr/>
        </p:nvPicPr>
        <p:blipFill>
          <a:blip r:embed="rId3"/>
          <a:stretch>
            <a:fillRect/>
          </a:stretch>
        </p:blipFill>
        <p:spPr>
          <a:xfrm>
            <a:off x="2133600" y="2088417"/>
            <a:ext cx="8072749" cy="4339101"/>
          </a:xfrm>
          <a:prstGeom prst="rect">
            <a:avLst/>
          </a:prstGeom>
          <a:noFill/>
        </p:spPr>
      </p:pic>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3073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EC4A00-1CCB-9B43-9B13-D8BDB72665FD}"/>
              </a:ext>
            </a:extLst>
          </p:cNvPr>
          <p:cNvSpPr>
            <a:spLocks noGrp="1"/>
          </p:cNvSpPr>
          <p:nvPr>
            <p:ph type="title"/>
          </p:nvPr>
        </p:nvSpPr>
        <p:spPr>
          <a:xfrm>
            <a:off x="664222" y="348128"/>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SAS Viewer</a:t>
            </a:r>
          </a:p>
        </p:txBody>
      </p:sp>
      <p:pic>
        <p:nvPicPr>
          <p:cNvPr id="7" name="Content Placeholder 6">
            <a:extLst>
              <a:ext uri="{FF2B5EF4-FFF2-40B4-BE49-F238E27FC236}">
                <a16:creationId xmlns:a16="http://schemas.microsoft.com/office/drawing/2014/main" id="{3B1D99D0-D8BB-1989-636E-5026F38D27ED}"/>
              </a:ext>
            </a:extLst>
          </p:cNvPr>
          <p:cNvPicPr>
            <a:picLocks noGrp="1" noChangeAspect="1"/>
          </p:cNvPicPr>
          <p:nvPr>
            <p:ph sz="quarter" idx="36"/>
          </p:nvPr>
        </p:nvPicPr>
        <p:blipFill>
          <a:blip r:embed="rId3"/>
          <a:stretch>
            <a:fillRect/>
          </a:stretch>
        </p:blipFill>
        <p:spPr>
          <a:xfrm>
            <a:off x="4985465" y="837323"/>
            <a:ext cx="6259673" cy="5923584"/>
          </a:xfrm>
          <a:prstGeom prst="rect">
            <a:avLst/>
          </a:prstGeom>
        </p:spPr>
      </p:pic>
      <p:sp>
        <p:nvSpPr>
          <p:cNvPr id="5" name="Slide Number Placeholder 4">
            <a:extLst>
              <a:ext uri="{FF2B5EF4-FFF2-40B4-BE49-F238E27FC236}">
                <a16:creationId xmlns:a16="http://schemas.microsoft.com/office/drawing/2014/main" id="{17A04921-BA27-D81A-F4C7-915631111CE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B8C3BA3-78A2-264F-D15D-F612DF58E633}"/>
              </a:ext>
            </a:extLst>
          </p:cNvPr>
          <p:cNvSpPr txBox="1"/>
          <p:nvPr/>
        </p:nvSpPr>
        <p:spPr>
          <a:xfrm>
            <a:off x="197425" y="1259512"/>
            <a:ext cx="3683695" cy="523220"/>
          </a:xfrm>
          <a:prstGeom prst="rect">
            <a:avLst/>
          </a:prstGeom>
          <a:noFill/>
        </p:spPr>
        <p:txBody>
          <a:bodyPr wrap="square" rtlCol="0">
            <a:spAutoFit/>
          </a:bodyPr>
          <a:lstStyle/>
          <a:p>
            <a:r>
              <a:rPr lang="en-US" sz="2800" dirty="0">
                <a:solidFill>
                  <a:schemeClr val="bg1">
                    <a:lumMod val="95000"/>
                  </a:schemeClr>
                </a:solidFill>
              </a:rPr>
              <a:t>cdc.gov/nchs/nhanes/</a:t>
            </a:r>
          </a:p>
        </p:txBody>
      </p:sp>
    </p:spTree>
    <p:extLst>
      <p:ext uri="{BB962C8B-B14F-4D97-AF65-F5344CB8AC3E}">
        <p14:creationId xmlns:p14="http://schemas.microsoft.com/office/powerpoint/2010/main" val="23598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DDA32C-681F-473A-4E46-BB7DEE35BF3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Centers for disease control and prevention (CDC)</a:t>
            </a:r>
          </a:p>
        </p:txBody>
      </p:sp>
      <p:pic>
        <p:nvPicPr>
          <p:cNvPr id="9" name="Picture 8">
            <a:extLst>
              <a:ext uri="{FF2B5EF4-FFF2-40B4-BE49-F238E27FC236}">
                <a16:creationId xmlns:a16="http://schemas.microsoft.com/office/drawing/2014/main" id="{9FDE5984-9C49-DC74-5381-8D20E4AE7227}"/>
              </a:ext>
            </a:extLst>
          </p:cNvPr>
          <p:cNvPicPr>
            <a:picLocks noChangeAspect="1"/>
          </p:cNvPicPr>
          <p:nvPr/>
        </p:nvPicPr>
        <p:blipFill>
          <a:blip r:embed="rId3"/>
          <a:stretch>
            <a:fillRect/>
          </a:stretch>
        </p:blipFill>
        <p:spPr>
          <a:xfrm>
            <a:off x="4332323" y="762000"/>
            <a:ext cx="7652428" cy="5394960"/>
          </a:xfrm>
          <a:prstGeom prst="rect">
            <a:avLst/>
          </a:prstGeom>
        </p:spPr>
      </p:pic>
      <p:sp>
        <p:nvSpPr>
          <p:cNvPr id="5" name="Slide Number Placeholder 4">
            <a:extLst>
              <a:ext uri="{FF2B5EF4-FFF2-40B4-BE49-F238E27FC236}">
                <a16:creationId xmlns:a16="http://schemas.microsoft.com/office/drawing/2014/main" id="{501A5447-B0AC-871D-6D1C-37C6ACBE967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
        <p:nvSpPr>
          <p:cNvPr id="10" name="TextBox 9">
            <a:extLst>
              <a:ext uri="{FF2B5EF4-FFF2-40B4-BE49-F238E27FC236}">
                <a16:creationId xmlns:a16="http://schemas.microsoft.com/office/drawing/2014/main" id="{B93BCC54-757D-2D96-C92E-D337965BB8D6}"/>
              </a:ext>
            </a:extLst>
          </p:cNvPr>
          <p:cNvSpPr txBox="1"/>
          <p:nvPr/>
        </p:nvSpPr>
        <p:spPr>
          <a:xfrm>
            <a:off x="4332323" y="132080"/>
            <a:ext cx="6766560" cy="461665"/>
          </a:xfrm>
          <a:prstGeom prst="rect">
            <a:avLst/>
          </a:prstGeom>
          <a:noFill/>
        </p:spPr>
        <p:txBody>
          <a:bodyPr wrap="square" rtlCol="0">
            <a:spAutoFit/>
          </a:bodyPr>
          <a:lstStyle/>
          <a:p>
            <a:r>
              <a:rPr lang="en-US" sz="2400" dirty="0"/>
              <a:t>wwwn.cdc.gov/</a:t>
            </a:r>
            <a:r>
              <a:rPr lang="en-US" sz="2400" dirty="0" err="1"/>
              <a:t>Nchs</a:t>
            </a:r>
            <a:r>
              <a:rPr lang="en-US" sz="2400" dirty="0"/>
              <a:t>/</a:t>
            </a:r>
            <a:r>
              <a:rPr lang="en-US" sz="2400" dirty="0" err="1"/>
              <a:t>Nhanes</a:t>
            </a:r>
            <a:r>
              <a:rPr lang="en-US" sz="2400" dirty="0"/>
              <a:t>/</a:t>
            </a:r>
          </a:p>
        </p:txBody>
      </p:sp>
    </p:spTree>
    <p:extLst>
      <p:ext uri="{BB962C8B-B14F-4D97-AF65-F5344CB8AC3E}">
        <p14:creationId xmlns:p14="http://schemas.microsoft.com/office/powerpoint/2010/main" val="3541382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8AB42-5A27-05AE-0DCA-BB67B11219D5}"/>
              </a:ext>
            </a:extLst>
          </p:cNvPr>
          <p:cNvSpPr>
            <a:spLocks noGrp="1"/>
          </p:cNvSpPr>
          <p:nvPr>
            <p:ph type="title"/>
          </p:nvPr>
        </p:nvSpPr>
        <p:spPr>
          <a:xfrm>
            <a:off x="1028700" y="1967266"/>
            <a:ext cx="279146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P_DEMO.xpt</a:t>
            </a:r>
            <a:endParaRPr lang="en-US" sz="3600"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44380759-4324-9392-2EB6-008891D416A2}"/>
              </a:ext>
            </a:extLst>
          </p:cNvPr>
          <p:cNvPicPr>
            <a:picLocks noChangeAspect="1"/>
          </p:cNvPicPr>
          <p:nvPr/>
        </p:nvPicPr>
        <p:blipFill>
          <a:blip r:embed="rId3"/>
          <a:stretch>
            <a:fillRect/>
          </a:stretch>
        </p:blipFill>
        <p:spPr>
          <a:xfrm>
            <a:off x="4777316" y="1181730"/>
            <a:ext cx="6780700" cy="4492211"/>
          </a:xfrm>
          <a:prstGeom prst="rect">
            <a:avLst/>
          </a:prstGeom>
        </p:spPr>
      </p:pic>
      <p:sp>
        <p:nvSpPr>
          <p:cNvPr id="5" name="Slide Number Placeholder 4">
            <a:extLst>
              <a:ext uri="{FF2B5EF4-FFF2-40B4-BE49-F238E27FC236}">
                <a16:creationId xmlns:a16="http://schemas.microsoft.com/office/drawing/2014/main" id="{077A2E6D-5454-C574-0B60-4DD93141EE8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FE024F78-56A6-7740-B68D-8D4D026EDF3F}" type="slidenum">
              <a:rPr lang="en-US">
                <a:solidFill>
                  <a:schemeClr val="tx1">
                    <a:alpha val="80000"/>
                  </a:schemeClr>
                </a:solidFill>
              </a:rPr>
              <a:pPr>
                <a:spcAft>
                  <a:spcPts val="600"/>
                </a:spcAft>
                <a:defRPr/>
              </a:pPr>
              <a:t>19</a:t>
            </a:fld>
            <a:endParaRPr lang="en-US">
              <a:solidFill>
                <a:schemeClr val="tx1">
                  <a:alpha val="80000"/>
                </a:schemeClr>
              </a:solidFill>
            </a:endParaRPr>
          </a:p>
        </p:txBody>
      </p:sp>
    </p:spTree>
    <p:extLst>
      <p:ext uri="{BB962C8B-B14F-4D97-AF65-F5344CB8AC3E}">
        <p14:creationId xmlns:p14="http://schemas.microsoft.com/office/powerpoint/2010/main" val="150823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p:txBody>
          <a:bodyPr/>
          <a:lstStyle/>
          <a:p>
            <a:r>
              <a:rPr lang="en-US" dirty="0">
                <a:solidFill>
                  <a:schemeClr val="bg1"/>
                </a:solidFill>
              </a:rPr>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p:txBody>
          <a:bodyPr anchor="t">
            <a:normAutofit/>
          </a:bodyPr>
          <a:lstStyle/>
          <a:p>
            <a:r>
              <a:rPr lang="en-US" sz="2400" dirty="0"/>
              <a:t>Data from *.csv files</a:t>
            </a:r>
          </a:p>
          <a:p>
            <a:r>
              <a:rPr lang="en-US" sz="2400" dirty="0"/>
              <a:t>Data via </a:t>
            </a:r>
            <a:r>
              <a:rPr lang="en-US" sz="2400" dirty="0" err="1"/>
              <a:t>webscraping</a:t>
            </a:r>
            <a:endParaRPr lang="en-US" sz="2400" dirty="0"/>
          </a:p>
          <a:p>
            <a:r>
              <a:rPr lang="en-US" sz="2400" dirty="0"/>
              <a:t>Data using SAS viewer</a:t>
            </a:r>
          </a:p>
        </p:txBody>
      </p:sp>
      <p:sp>
        <p:nvSpPr>
          <p:cNvPr id="3" name="TextBox 2">
            <a:extLst>
              <a:ext uri="{FF2B5EF4-FFF2-40B4-BE49-F238E27FC236}">
                <a16:creationId xmlns:a16="http://schemas.microsoft.com/office/drawing/2014/main" id="{C0DCFB5B-D4B6-4B32-9AB9-611243EC8268}"/>
              </a:ext>
            </a:extLst>
          </p:cNvPr>
          <p:cNvSpPr txBox="1"/>
          <p:nvPr/>
        </p:nvSpPr>
        <p:spPr>
          <a:xfrm>
            <a:off x="838200" y="5674958"/>
            <a:ext cx="9593423" cy="584775"/>
          </a:xfrm>
          <a:prstGeom prst="rect">
            <a:avLst/>
          </a:prstGeom>
          <a:noFill/>
        </p:spPr>
        <p:txBody>
          <a:bodyPr wrap="square">
            <a:spAutoFit/>
          </a:bodyPr>
          <a:lstStyle/>
          <a:p>
            <a:r>
              <a:rPr lang="en-US" sz="3200" dirty="0">
                <a:solidFill>
                  <a:schemeClr val="bg1">
                    <a:lumMod val="95000"/>
                  </a:schemeClr>
                </a:solidFill>
              </a:rPr>
              <a:t>https://sullystats.github.io/Data/Leveraging.pptx</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6D714-27C6-B5ED-8159-FD2ECB2E45F5}"/>
              </a:ext>
            </a:extLst>
          </p:cNvPr>
          <p:cNvPicPr>
            <a:picLocks noChangeAspect="1"/>
          </p:cNvPicPr>
          <p:nvPr/>
        </p:nvPicPr>
        <p:blipFill rotWithShape="1">
          <a:blip r:embed="rId3"/>
          <a:srcRect t="16012"/>
          <a:stretch/>
        </p:blipFill>
        <p:spPr>
          <a:xfrm>
            <a:off x="457200" y="457200"/>
            <a:ext cx="11277600" cy="5943600"/>
          </a:xfrm>
          <a:prstGeom prst="rect">
            <a:avLst/>
          </a:prstGeom>
        </p:spPr>
      </p:pic>
      <p:sp>
        <p:nvSpPr>
          <p:cNvPr id="5" name="Slide Number Placeholder 4">
            <a:extLst>
              <a:ext uri="{FF2B5EF4-FFF2-40B4-BE49-F238E27FC236}">
                <a16:creationId xmlns:a16="http://schemas.microsoft.com/office/drawing/2014/main" id="{4A4FF9A4-971A-2435-E29C-C4FD6162C17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20</a:t>
            </a:fld>
            <a:endParaRPr lang="en-US" sz="1100">
              <a:solidFill>
                <a:srgbClr val="FFFFFF"/>
              </a:solidFill>
            </a:endParaRPr>
          </a:p>
        </p:txBody>
      </p:sp>
    </p:spTree>
    <p:extLst>
      <p:ext uri="{BB962C8B-B14F-4D97-AF65-F5344CB8AC3E}">
        <p14:creationId xmlns:p14="http://schemas.microsoft.com/office/powerpoint/2010/main" val="8834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D56335-D854-3ADC-AE1E-1AB3FAA2C836}"/>
              </a:ext>
            </a:extLst>
          </p:cNvPr>
          <p:cNvPicPr>
            <a:picLocks noChangeAspect="1"/>
          </p:cNvPicPr>
          <p:nvPr/>
        </p:nvPicPr>
        <p:blipFill>
          <a:blip r:embed="rId3"/>
          <a:stretch>
            <a:fillRect/>
          </a:stretch>
        </p:blipFill>
        <p:spPr>
          <a:xfrm>
            <a:off x="1282452" y="457047"/>
            <a:ext cx="9627095" cy="5943905"/>
          </a:xfrm>
          <a:prstGeom prst="rect">
            <a:avLst/>
          </a:prstGeom>
        </p:spPr>
      </p:pic>
      <p:sp>
        <p:nvSpPr>
          <p:cNvPr id="2" name="Slide Number Placeholder 1">
            <a:extLst>
              <a:ext uri="{FF2B5EF4-FFF2-40B4-BE49-F238E27FC236}">
                <a16:creationId xmlns:a16="http://schemas.microsoft.com/office/drawing/2014/main" id="{F4F42E5E-920F-5B17-FD12-5C896AE5080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21</a:t>
            </a:fld>
            <a:endParaRPr lang="en-US" sz="1100">
              <a:solidFill>
                <a:srgbClr val="FFFFFF"/>
              </a:solidFill>
            </a:endParaRPr>
          </a:p>
        </p:txBody>
      </p:sp>
    </p:spTree>
    <p:extLst>
      <p:ext uri="{BB962C8B-B14F-4D97-AF65-F5344CB8AC3E}">
        <p14:creationId xmlns:p14="http://schemas.microsoft.com/office/powerpoint/2010/main" val="41815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2752C-19CA-4F28-7E6A-A620E67CDB47}"/>
              </a:ext>
            </a:extLst>
          </p:cNvPr>
          <p:cNvPicPr>
            <a:picLocks noChangeAspect="1"/>
          </p:cNvPicPr>
          <p:nvPr/>
        </p:nvPicPr>
        <p:blipFill rotWithShape="1">
          <a:blip r:embed="rId3"/>
          <a:srcRect b="6306"/>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C6DE61D7-D4EE-D92B-75E6-1563EA1BEA9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smtClean="0">
                <a:solidFill>
                  <a:srgbClr val="FFFFFF"/>
                </a:solidFill>
              </a:rPr>
              <a:pPr>
                <a:spcAft>
                  <a:spcPts val="600"/>
                </a:spcAft>
              </a:pPr>
              <a:t>22</a:t>
            </a:fld>
            <a:endParaRPr lang="en-US" sz="1100">
              <a:solidFill>
                <a:srgbClr val="FFFFFF"/>
              </a:solidFill>
            </a:endParaRPr>
          </a:p>
        </p:txBody>
      </p:sp>
    </p:spTree>
    <p:extLst>
      <p:ext uri="{BB962C8B-B14F-4D97-AF65-F5344CB8AC3E}">
        <p14:creationId xmlns:p14="http://schemas.microsoft.com/office/powerpoint/2010/main" val="55445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505BA-F126-9A5E-EAE7-1725EF1ED6B0}"/>
              </a:ext>
            </a:extLst>
          </p:cNvPr>
          <p:cNvPicPr>
            <a:picLocks noChangeAspect="1"/>
          </p:cNvPicPr>
          <p:nvPr/>
        </p:nvPicPr>
        <p:blipFill>
          <a:blip r:embed="rId3"/>
          <a:stretch>
            <a:fillRect/>
          </a:stretch>
        </p:blipFill>
        <p:spPr>
          <a:xfrm>
            <a:off x="3250502" y="457200"/>
            <a:ext cx="5690995" cy="5943600"/>
          </a:xfrm>
          <a:prstGeom prst="rect">
            <a:avLst/>
          </a:prstGeom>
        </p:spPr>
      </p:pic>
      <p:sp>
        <p:nvSpPr>
          <p:cNvPr id="2" name="Slide Number Placeholder 1">
            <a:extLst>
              <a:ext uri="{FF2B5EF4-FFF2-40B4-BE49-F238E27FC236}">
                <a16:creationId xmlns:a16="http://schemas.microsoft.com/office/drawing/2014/main" id="{72DCD86D-B41E-9791-B1E8-060E047297DB}"/>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23</a:t>
            </a:fld>
            <a:endParaRPr lang="en-US" sz="1100">
              <a:solidFill>
                <a:srgbClr val="FFFFFF"/>
              </a:solidFill>
            </a:endParaRPr>
          </a:p>
        </p:txBody>
      </p:sp>
    </p:spTree>
    <p:extLst>
      <p:ext uri="{BB962C8B-B14F-4D97-AF65-F5344CB8AC3E}">
        <p14:creationId xmlns:p14="http://schemas.microsoft.com/office/powerpoint/2010/main" val="207514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457F89-41CC-6C96-F3A3-6683287C1E22}"/>
              </a:ext>
            </a:extLst>
          </p:cNvPr>
          <p:cNvPicPr>
            <a:picLocks noChangeAspect="1"/>
          </p:cNvPicPr>
          <p:nvPr/>
        </p:nvPicPr>
        <p:blipFill>
          <a:blip r:embed="rId3"/>
          <a:stretch>
            <a:fillRect/>
          </a:stretch>
        </p:blipFill>
        <p:spPr>
          <a:xfrm>
            <a:off x="457200" y="2019299"/>
            <a:ext cx="11277600" cy="2819401"/>
          </a:xfrm>
          <a:prstGeom prst="rect">
            <a:avLst/>
          </a:prstGeom>
        </p:spPr>
      </p:pic>
      <p:sp>
        <p:nvSpPr>
          <p:cNvPr id="2" name="Slide Number Placeholder 1">
            <a:extLst>
              <a:ext uri="{FF2B5EF4-FFF2-40B4-BE49-F238E27FC236}">
                <a16:creationId xmlns:a16="http://schemas.microsoft.com/office/drawing/2014/main" id="{D87EB159-7DF3-E0C9-EA0A-584BB8507CE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24</a:t>
            </a:fld>
            <a:endParaRPr lang="en-US" sz="1100">
              <a:solidFill>
                <a:srgbClr val="FFFFFF"/>
              </a:solidFill>
            </a:endParaRPr>
          </a:p>
        </p:txBody>
      </p:sp>
    </p:spTree>
    <p:extLst>
      <p:ext uri="{BB962C8B-B14F-4D97-AF65-F5344CB8AC3E}">
        <p14:creationId xmlns:p14="http://schemas.microsoft.com/office/powerpoint/2010/main" val="384995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551AE635-87D1-1E8C-6160-1424E608F65B}"/>
              </a:ext>
            </a:extLst>
          </p:cNvPr>
          <p:cNvPicPr>
            <a:picLocks noChangeAspect="1"/>
          </p:cNvPicPr>
          <p:nvPr/>
        </p:nvPicPr>
        <p:blipFill>
          <a:blip r:embed="rId3"/>
          <a:stretch>
            <a:fillRect/>
          </a:stretch>
        </p:blipFill>
        <p:spPr>
          <a:xfrm>
            <a:off x="6421035" y="1492506"/>
            <a:ext cx="5129784" cy="3872987"/>
          </a:xfrm>
          <a:prstGeom prst="rect">
            <a:avLst/>
          </a:prstGeom>
        </p:spPr>
      </p:pic>
      <p:sp>
        <p:nvSpPr>
          <p:cNvPr id="36" name="Rectangle 3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A2E0956-F528-EF19-5760-076AEB5A1B2B}"/>
              </a:ext>
            </a:extLst>
          </p:cNvPr>
          <p:cNvPicPr>
            <a:picLocks noChangeAspect="1"/>
          </p:cNvPicPr>
          <p:nvPr/>
        </p:nvPicPr>
        <p:blipFill>
          <a:blip r:embed="rId4"/>
          <a:stretch>
            <a:fillRect/>
          </a:stretch>
        </p:blipFill>
        <p:spPr>
          <a:xfrm>
            <a:off x="641180" y="1575866"/>
            <a:ext cx="5129784" cy="3706268"/>
          </a:xfrm>
          <a:prstGeom prst="rect">
            <a:avLst/>
          </a:prstGeom>
        </p:spPr>
      </p:pic>
      <p:sp>
        <p:nvSpPr>
          <p:cNvPr id="2" name="Slide Number Placeholder 1">
            <a:extLst>
              <a:ext uri="{FF2B5EF4-FFF2-40B4-BE49-F238E27FC236}">
                <a16:creationId xmlns:a16="http://schemas.microsoft.com/office/drawing/2014/main" id="{7EC5EEA6-1414-8F72-991C-E7F1CB65D6A2}"/>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25</a:t>
            </a:fld>
            <a:endParaRPr lang="en-US">
              <a:solidFill>
                <a:srgbClr val="FFFFFF"/>
              </a:solidFill>
            </a:endParaRPr>
          </a:p>
        </p:txBody>
      </p:sp>
    </p:spTree>
    <p:extLst>
      <p:ext uri="{BB962C8B-B14F-4D97-AF65-F5344CB8AC3E}">
        <p14:creationId xmlns:p14="http://schemas.microsoft.com/office/powerpoint/2010/main" val="121436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661633-C761-7DFD-9FFB-C22D07BCEA78}"/>
              </a:ext>
            </a:extLst>
          </p:cNvPr>
          <p:cNvPicPr>
            <a:picLocks noChangeAspect="1"/>
          </p:cNvPicPr>
          <p:nvPr/>
        </p:nvPicPr>
        <p:blipFill>
          <a:blip r:embed="rId3"/>
          <a:stretch>
            <a:fillRect/>
          </a:stretch>
        </p:blipFill>
        <p:spPr>
          <a:xfrm>
            <a:off x="668052" y="457200"/>
            <a:ext cx="10855896" cy="5943600"/>
          </a:xfrm>
          <a:prstGeom prst="rect">
            <a:avLst/>
          </a:prstGeom>
        </p:spPr>
      </p:pic>
      <p:sp>
        <p:nvSpPr>
          <p:cNvPr id="2" name="Slide Number Placeholder 1">
            <a:extLst>
              <a:ext uri="{FF2B5EF4-FFF2-40B4-BE49-F238E27FC236}">
                <a16:creationId xmlns:a16="http://schemas.microsoft.com/office/drawing/2014/main" id="{4ED44AC0-D29C-7A61-FC60-917B79825F4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26</a:t>
            </a:fld>
            <a:endParaRPr lang="en-US" sz="1100">
              <a:solidFill>
                <a:srgbClr val="FFFFFF"/>
              </a:solidFill>
            </a:endParaRPr>
          </a:p>
        </p:txBody>
      </p:sp>
    </p:spTree>
    <p:extLst>
      <p:ext uri="{BB962C8B-B14F-4D97-AF65-F5344CB8AC3E}">
        <p14:creationId xmlns:p14="http://schemas.microsoft.com/office/powerpoint/2010/main" val="3345822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D5E895-4616-9DF9-E66E-A41A2431C96F}"/>
              </a:ext>
            </a:extLst>
          </p:cNvPr>
          <p:cNvPicPr>
            <a:picLocks noChangeAspect="1"/>
          </p:cNvPicPr>
          <p:nvPr/>
        </p:nvPicPr>
        <p:blipFill>
          <a:blip r:embed="rId3"/>
          <a:stretch>
            <a:fillRect/>
          </a:stretch>
        </p:blipFill>
        <p:spPr>
          <a:xfrm>
            <a:off x="3339656" y="457200"/>
            <a:ext cx="5512687" cy="5943600"/>
          </a:xfrm>
          <a:prstGeom prst="rect">
            <a:avLst/>
          </a:prstGeom>
        </p:spPr>
      </p:pic>
      <p:sp>
        <p:nvSpPr>
          <p:cNvPr id="2" name="Slide Number Placeholder 1">
            <a:extLst>
              <a:ext uri="{FF2B5EF4-FFF2-40B4-BE49-F238E27FC236}">
                <a16:creationId xmlns:a16="http://schemas.microsoft.com/office/drawing/2014/main" id="{15F018CB-E8F1-F31B-14F6-1D5ED649A1B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27</a:t>
            </a:fld>
            <a:endParaRPr lang="en-US" sz="1100">
              <a:solidFill>
                <a:srgbClr val="FFFFFF"/>
              </a:solidFill>
            </a:endParaRPr>
          </a:p>
        </p:txBody>
      </p:sp>
    </p:spTree>
    <p:extLst>
      <p:ext uri="{BB962C8B-B14F-4D97-AF65-F5344CB8AC3E}">
        <p14:creationId xmlns:p14="http://schemas.microsoft.com/office/powerpoint/2010/main" val="3807973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EF2825-9A46-8119-D3FB-81149265DEC7}"/>
              </a:ext>
            </a:extLst>
          </p:cNvPr>
          <p:cNvPicPr>
            <a:picLocks noChangeAspect="1"/>
          </p:cNvPicPr>
          <p:nvPr/>
        </p:nvPicPr>
        <p:blipFill>
          <a:blip r:embed="rId3"/>
          <a:stretch>
            <a:fillRect/>
          </a:stretch>
        </p:blipFill>
        <p:spPr>
          <a:xfrm>
            <a:off x="2609254" y="457200"/>
            <a:ext cx="6973492" cy="5943600"/>
          </a:xfrm>
          <a:prstGeom prst="rect">
            <a:avLst/>
          </a:prstGeom>
        </p:spPr>
      </p:pic>
      <p:sp>
        <p:nvSpPr>
          <p:cNvPr id="2" name="Slide Number Placeholder 1">
            <a:extLst>
              <a:ext uri="{FF2B5EF4-FFF2-40B4-BE49-F238E27FC236}">
                <a16:creationId xmlns:a16="http://schemas.microsoft.com/office/drawing/2014/main" id="{D7A3312B-EC86-6A0B-0B67-5F2B9C94D3EA}"/>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1842130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3" name="Freeform: Shape 4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2CCADF-CAB6-7162-9128-A7007E49CC23}"/>
              </a:ext>
            </a:extLst>
          </p:cNvPr>
          <p:cNvPicPr>
            <a:picLocks noChangeAspect="1"/>
          </p:cNvPicPr>
          <p:nvPr/>
        </p:nvPicPr>
        <p:blipFill>
          <a:blip r:embed="rId3"/>
          <a:stretch>
            <a:fillRect/>
          </a:stretch>
        </p:blipFill>
        <p:spPr>
          <a:xfrm>
            <a:off x="2603535" y="294513"/>
            <a:ext cx="6996110" cy="6279007"/>
          </a:xfrm>
          <a:prstGeom prst="rect">
            <a:avLst/>
          </a:prstGeom>
          <a:ln>
            <a:noFill/>
          </a:ln>
        </p:spPr>
      </p:pic>
      <p:sp>
        <p:nvSpPr>
          <p:cNvPr id="2" name="Slide Number Placeholder 1">
            <a:extLst>
              <a:ext uri="{FF2B5EF4-FFF2-40B4-BE49-F238E27FC236}">
                <a16:creationId xmlns:a16="http://schemas.microsoft.com/office/drawing/2014/main" id="{689A7C98-FE95-E4E7-384E-8E2DF7771661}"/>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29</a:t>
            </a:fld>
            <a:endParaRPr lang="en-US"/>
          </a:p>
        </p:txBody>
      </p:sp>
    </p:spTree>
    <p:extLst>
      <p:ext uri="{BB962C8B-B14F-4D97-AF65-F5344CB8AC3E}">
        <p14:creationId xmlns:p14="http://schemas.microsoft.com/office/powerpoint/2010/main" val="289648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nchor="b">
            <a:normAutofit/>
          </a:bodyPr>
          <a:lstStyle/>
          <a:p>
            <a:r>
              <a:rPr lang="en-US" dirty="0">
                <a:solidFill>
                  <a:schemeClr val="bg1"/>
                </a:solidFill>
              </a:rPr>
              <a:t>City of Chicago Data Portal </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6"/>
          </p:nvPr>
        </p:nvSpPr>
        <p:spPr/>
        <p:txBody>
          <a:bodyPr>
            <a:normAutofit/>
          </a:bodyPr>
          <a:lstStyle/>
          <a:p>
            <a:r>
              <a:rPr lang="en-US" sz="2400" dirty="0"/>
              <a:t>https://data.cityofchicago.org/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nchor="ctr">
            <a:normAutofit/>
          </a:bodyPr>
          <a:lstStyle/>
          <a:p>
            <a:pPr>
              <a:spcAft>
                <a:spcPts val="600"/>
              </a:spcAft>
            </a:pPr>
            <a:fld id="{FE024F78-56A6-7740-B68D-8D4D026EDF3F}" type="slidenum">
              <a:rPr lang="en-US" smtClean="0"/>
              <a:pPr>
                <a:spcAft>
                  <a:spcPts val="600"/>
                </a:spcAft>
              </a:pPr>
              <a:t>3</a:t>
            </a:fld>
            <a:endParaRPr lang="en-US"/>
          </a:p>
        </p:txBody>
      </p:sp>
      <p:pic>
        <p:nvPicPr>
          <p:cNvPr id="6" name="Picture 5" descr="Chicago cityscape against sky">
            <a:extLst>
              <a:ext uri="{FF2B5EF4-FFF2-40B4-BE49-F238E27FC236}">
                <a16:creationId xmlns:a16="http://schemas.microsoft.com/office/drawing/2014/main" id="{922D0571-7902-15B2-9FB9-00DD167376E1}"/>
              </a:ext>
            </a:extLst>
          </p:cNvPr>
          <p:cNvPicPr>
            <a:picLocks noChangeAspect="1"/>
          </p:cNvPicPr>
          <p:nvPr/>
        </p:nvPicPr>
        <p:blipFill rotWithShape="1">
          <a:blip r:embed="rId3"/>
          <a:srcRect l="29780" r="12980" b="-2"/>
          <a:stretch/>
        </p:blipFill>
        <p:spPr>
          <a:xfrm>
            <a:off x="336550" y="336550"/>
            <a:ext cx="5303640" cy="6184900"/>
          </a:xfrm>
          <a:prstGeom prst="rect">
            <a:avLst/>
          </a:prstGeom>
          <a:noFill/>
        </p:spPr>
      </p:pic>
    </p:spTree>
    <p:extLst>
      <p:ext uri="{BB962C8B-B14F-4D97-AF65-F5344CB8AC3E}">
        <p14:creationId xmlns:p14="http://schemas.microsoft.com/office/powerpoint/2010/main" val="196263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95B737-5743-C252-44DB-F250885414CF}"/>
              </a:ext>
            </a:extLst>
          </p:cNvPr>
          <p:cNvPicPr>
            <a:picLocks noChangeAspect="1"/>
          </p:cNvPicPr>
          <p:nvPr/>
        </p:nvPicPr>
        <p:blipFill>
          <a:blip r:embed="rId3"/>
          <a:stretch>
            <a:fillRect/>
          </a:stretch>
        </p:blipFill>
        <p:spPr>
          <a:xfrm>
            <a:off x="457200" y="496824"/>
            <a:ext cx="11277600" cy="5864351"/>
          </a:xfrm>
          <a:prstGeom prst="rect">
            <a:avLst/>
          </a:prstGeom>
        </p:spPr>
      </p:pic>
      <p:sp>
        <p:nvSpPr>
          <p:cNvPr id="2" name="Slide Number Placeholder 1">
            <a:extLst>
              <a:ext uri="{FF2B5EF4-FFF2-40B4-BE49-F238E27FC236}">
                <a16:creationId xmlns:a16="http://schemas.microsoft.com/office/drawing/2014/main" id="{B5325F07-ADE1-1E68-FAEC-B5A5220A270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30</a:t>
            </a:fld>
            <a:endParaRPr lang="en-US" sz="1100">
              <a:solidFill>
                <a:srgbClr val="FFFFFF"/>
              </a:solidFill>
            </a:endParaRPr>
          </a:p>
        </p:txBody>
      </p:sp>
    </p:spTree>
    <p:extLst>
      <p:ext uri="{BB962C8B-B14F-4D97-AF65-F5344CB8AC3E}">
        <p14:creationId xmlns:p14="http://schemas.microsoft.com/office/powerpoint/2010/main" val="1020683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04652-F283-8A67-A76F-0270B8D38ACE}"/>
              </a:ext>
            </a:extLst>
          </p:cNvPr>
          <p:cNvSpPr>
            <a:spLocks noGrp="1"/>
          </p:cNvSpPr>
          <p:nvPr>
            <p:ph type="sldNum" sz="quarter" idx="12"/>
          </p:nvPr>
        </p:nvSpPr>
        <p:spPr/>
        <p:txBody>
          <a:bodyPr/>
          <a:lstStyle/>
          <a:p>
            <a:fld id="{FE024F78-56A6-7740-B68D-8D4D026EDF3F}" type="slidenum">
              <a:rPr lang="en-US" smtClean="0"/>
              <a:pPr/>
              <a:t>31</a:t>
            </a:fld>
            <a:endParaRPr lang="en-US" dirty="0"/>
          </a:p>
        </p:txBody>
      </p:sp>
      <p:pic>
        <p:nvPicPr>
          <p:cNvPr id="4" name="Picture 3">
            <a:extLst>
              <a:ext uri="{FF2B5EF4-FFF2-40B4-BE49-F238E27FC236}">
                <a16:creationId xmlns:a16="http://schemas.microsoft.com/office/drawing/2014/main" id="{01E5148C-2BD5-B5BD-DA9E-14AD768EA80A}"/>
              </a:ext>
            </a:extLst>
          </p:cNvPr>
          <p:cNvPicPr>
            <a:picLocks noChangeAspect="1"/>
          </p:cNvPicPr>
          <p:nvPr/>
        </p:nvPicPr>
        <p:blipFill>
          <a:blip r:embed="rId3"/>
          <a:stretch>
            <a:fillRect/>
          </a:stretch>
        </p:blipFill>
        <p:spPr>
          <a:xfrm>
            <a:off x="0" y="624479"/>
            <a:ext cx="12192000" cy="5609042"/>
          </a:xfrm>
          <a:prstGeom prst="rect">
            <a:avLst/>
          </a:prstGeom>
        </p:spPr>
      </p:pic>
    </p:spTree>
    <p:extLst>
      <p:ext uri="{BB962C8B-B14F-4D97-AF65-F5344CB8AC3E}">
        <p14:creationId xmlns:p14="http://schemas.microsoft.com/office/powerpoint/2010/main" val="2510407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F8F269-31BD-ABB3-FEA2-F3E9F1E374DB}"/>
              </a:ext>
            </a:extLst>
          </p:cNvPr>
          <p:cNvPicPr>
            <a:picLocks noChangeAspect="1"/>
          </p:cNvPicPr>
          <p:nvPr/>
        </p:nvPicPr>
        <p:blipFill rotWithShape="1">
          <a:blip r:embed="rId3"/>
          <a:srcRect t="15069" b="6563"/>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6B060DB2-6A0E-120D-099B-17DDF685384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32</a:t>
            </a:fld>
            <a:endParaRPr lang="en-US" sz="1100">
              <a:solidFill>
                <a:srgbClr val="FFFFFF"/>
              </a:solidFill>
            </a:endParaRPr>
          </a:p>
        </p:txBody>
      </p:sp>
    </p:spTree>
    <p:extLst>
      <p:ext uri="{BB962C8B-B14F-4D97-AF65-F5344CB8AC3E}">
        <p14:creationId xmlns:p14="http://schemas.microsoft.com/office/powerpoint/2010/main" val="186223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CAB664-C2A4-EBB4-93AC-5891250759D9}"/>
              </a:ext>
            </a:extLst>
          </p:cNvPr>
          <p:cNvPicPr>
            <a:picLocks noChangeAspect="1"/>
          </p:cNvPicPr>
          <p:nvPr/>
        </p:nvPicPr>
        <p:blipFill>
          <a:blip r:embed="rId3"/>
          <a:stretch>
            <a:fillRect/>
          </a:stretch>
        </p:blipFill>
        <p:spPr>
          <a:xfrm>
            <a:off x="4242373" y="643467"/>
            <a:ext cx="3707253" cy="5571066"/>
          </a:xfrm>
          <a:prstGeom prst="rect">
            <a:avLst/>
          </a:prstGeom>
        </p:spPr>
      </p:pic>
      <p:sp>
        <p:nvSpPr>
          <p:cNvPr id="2" name="Slide Number Placeholder 1">
            <a:extLst>
              <a:ext uri="{FF2B5EF4-FFF2-40B4-BE49-F238E27FC236}">
                <a16:creationId xmlns:a16="http://schemas.microsoft.com/office/drawing/2014/main" id="{76F3D236-9F5A-3403-DA54-A1B1B30375B5}"/>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116861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D1B87-F2C4-FF95-8193-6AE6769366C9}"/>
              </a:ext>
            </a:extLst>
          </p:cNvPr>
          <p:cNvPicPr>
            <a:picLocks noChangeAspect="1"/>
          </p:cNvPicPr>
          <p:nvPr/>
        </p:nvPicPr>
        <p:blipFill>
          <a:blip r:embed="rId3"/>
          <a:stretch>
            <a:fillRect/>
          </a:stretch>
        </p:blipFill>
        <p:spPr>
          <a:xfrm>
            <a:off x="362373" y="320736"/>
            <a:ext cx="3847253" cy="2851493"/>
          </a:xfrm>
          <a:prstGeom prst="rect">
            <a:avLst/>
          </a:prstGeom>
        </p:spPr>
      </p:pic>
      <p:pic>
        <p:nvPicPr>
          <p:cNvPr id="3" name="Picture 2">
            <a:extLst>
              <a:ext uri="{FF2B5EF4-FFF2-40B4-BE49-F238E27FC236}">
                <a16:creationId xmlns:a16="http://schemas.microsoft.com/office/drawing/2014/main" id="{56A6A85F-5522-52E6-F96D-8D3ECC195422}"/>
              </a:ext>
            </a:extLst>
          </p:cNvPr>
          <p:cNvPicPr>
            <a:picLocks noChangeAspect="1"/>
          </p:cNvPicPr>
          <p:nvPr/>
        </p:nvPicPr>
        <p:blipFill>
          <a:blip r:embed="rId4"/>
          <a:stretch>
            <a:fillRect/>
          </a:stretch>
        </p:blipFill>
        <p:spPr>
          <a:xfrm>
            <a:off x="2286000" y="3172229"/>
            <a:ext cx="9693295" cy="3513817"/>
          </a:xfrm>
          <a:prstGeom prst="rect">
            <a:avLst/>
          </a:prstGeom>
        </p:spPr>
      </p:pic>
      <p:sp>
        <p:nvSpPr>
          <p:cNvPr id="2" name="Slide Number Placeholder 1">
            <a:extLst>
              <a:ext uri="{FF2B5EF4-FFF2-40B4-BE49-F238E27FC236}">
                <a16:creationId xmlns:a16="http://schemas.microsoft.com/office/drawing/2014/main" id="{349E33EC-EB50-78F6-2AD9-D733FCBAA37A}"/>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pPr>
                <a:spcAft>
                  <a:spcPts val="600"/>
                </a:spcAft>
              </a:pPr>
              <a:t>34</a:t>
            </a:fld>
            <a:endParaRPr lang="en-US"/>
          </a:p>
        </p:txBody>
      </p:sp>
    </p:spTree>
    <p:extLst>
      <p:ext uri="{BB962C8B-B14F-4D97-AF65-F5344CB8AC3E}">
        <p14:creationId xmlns:p14="http://schemas.microsoft.com/office/powerpoint/2010/main" val="1968696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A550AF53-0F4D-35E6-210E-CF9C8C7E61E7}"/>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35</a:t>
            </a:fld>
            <a:endParaRPr lang="en-US"/>
          </a:p>
        </p:txBody>
      </p:sp>
      <p:sp>
        <p:nvSpPr>
          <p:cNvPr id="55" name="Isosceles Triangle 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17A12F-94F9-A074-2DCF-3A3918C2BF18}"/>
              </a:ext>
            </a:extLst>
          </p:cNvPr>
          <p:cNvPicPr>
            <a:picLocks noChangeAspect="1"/>
          </p:cNvPicPr>
          <p:nvPr/>
        </p:nvPicPr>
        <p:blipFill>
          <a:blip r:embed="rId3"/>
          <a:stretch>
            <a:fillRect/>
          </a:stretch>
        </p:blipFill>
        <p:spPr>
          <a:xfrm>
            <a:off x="2570479" y="282907"/>
            <a:ext cx="7015123" cy="6260133"/>
          </a:xfrm>
          <a:prstGeom prst="rect">
            <a:avLst/>
          </a:prstGeom>
        </p:spPr>
      </p:pic>
    </p:spTree>
    <p:extLst>
      <p:ext uri="{BB962C8B-B14F-4D97-AF65-F5344CB8AC3E}">
        <p14:creationId xmlns:p14="http://schemas.microsoft.com/office/powerpoint/2010/main" val="337073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164E68F-74C6-77AE-47A9-3A2213D8F8D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36</a:t>
            </a:fld>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BF0A80-A0AD-D844-593D-FD1703DD4649}"/>
              </a:ext>
            </a:extLst>
          </p:cNvPr>
          <p:cNvPicPr>
            <a:picLocks noChangeAspect="1"/>
          </p:cNvPicPr>
          <p:nvPr/>
        </p:nvPicPr>
        <p:blipFill>
          <a:blip r:embed="rId3"/>
          <a:stretch>
            <a:fillRect/>
          </a:stretch>
        </p:blipFill>
        <p:spPr>
          <a:xfrm>
            <a:off x="643467" y="217189"/>
            <a:ext cx="10905066" cy="534348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EA0E20-B853-5C0A-EA0C-75B431E5B286}"/>
              </a:ext>
            </a:extLst>
          </p:cNvPr>
          <p:cNvSpPr txBox="1"/>
          <p:nvPr/>
        </p:nvSpPr>
        <p:spPr>
          <a:xfrm>
            <a:off x="643467" y="5560670"/>
            <a:ext cx="8236373" cy="461665"/>
          </a:xfrm>
          <a:prstGeom prst="rect">
            <a:avLst/>
          </a:prstGeom>
          <a:noFill/>
        </p:spPr>
        <p:txBody>
          <a:bodyPr wrap="square" rtlCol="0">
            <a:spAutoFit/>
          </a:bodyPr>
          <a:lstStyle/>
          <a:p>
            <a:r>
              <a:rPr lang="en-US" sz="2400" dirty="0"/>
              <a:t>https://sullystats.github.io/Data/NHANES.csv</a:t>
            </a:r>
          </a:p>
        </p:txBody>
      </p:sp>
    </p:spTree>
    <p:extLst>
      <p:ext uri="{BB962C8B-B14F-4D97-AF65-F5344CB8AC3E}">
        <p14:creationId xmlns:p14="http://schemas.microsoft.com/office/powerpoint/2010/main" val="325297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F11E8D-4374-63C8-DD0A-1462D57E050D}"/>
              </a:ext>
            </a:extLst>
          </p:cNvPr>
          <p:cNvPicPr>
            <a:picLocks noChangeAspect="1"/>
          </p:cNvPicPr>
          <p:nvPr/>
        </p:nvPicPr>
        <p:blipFill>
          <a:blip r:embed="rId3"/>
          <a:stretch>
            <a:fillRect/>
          </a:stretch>
        </p:blipFill>
        <p:spPr>
          <a:xfrm>
            <a:off x="2204720" y="150597"/>
            <a:ext cx="7799263" cy="6570878"/>
          </a:xfrm>
          <a:prstGeom prst="rect">
            <a:avLst/>
          </a:prstGeom>
          <a:ln>
            <a:noFill/>
          </a:ln>
        </p:spPr>
      </p:pic>
      <p:sp>
        <p:nvSpPr>
          <p:cNvPr id="2" name="Slide Number Placeholder 1">
            <a:extLst>
              <a:ext uri="{FF2B5EF4-FFF2-40B4-BE49-F238E27FC236}">
                <a16:creationId xmlns:a16="http://schemas.microsoft.com/office/drawing/2014/main" id="{57DCE6AB-4FA1-7E63-7A6B-F315D7B2727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37</a:t>
            </a:fld>
            <a:endParaRPr lang="en-US"/>
          </a:p>
        </p:txBody>
      </p:sp>
    </p:spTree>
    <p:extLst>
      <p:ext uri="{BB962C8B-B14F-4D97-AF65-F5344CB8AC3E}">
        <p14:creationId xmlns:p14="http://schemas.microsoft.com/office/powerpoint/2010/main" val="2932112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5D5C9E-F230-B393-9774-7A935456C271}"/>
              </a:ext>
            </a:extLst>
          </p:cNvPr>
          <p:cNvSpPr txBox="1"/>
          <p:nvPr/>
        </p:nvSpPr>
        <p:spPr>
          <a:xfrm>
            <a:off x="374593" y="248038"/>
            <a:ext cx="989716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https://sullystats.github.io/Data/Health.csv</a:t>
            </a:r>
          </a:p>
        </p:txBody>
      </p:sp>
      <p:pic>
        <p:nvPicPr>
          <p:cNvPr id="5" name="Picture 4">
            <a:extLst>
              <a:ext uri="{FF2B5EF4-FFF2-40B4-BE49-F238E27FC236}">
                <a16:creationId xmlns:a16="http://schemas.microsoft.com/office/drawing/2014/main" id="{CF744EDD-6FDD-CB4D-BA8B-D18E1F18B252}"/>
              </a:ext>
            </a:extLst>
          </p:cNvPr>
          <p:cNvPicPr>
            <a:picLocks noChangeAspect="1"/>
          </p:cNvPicPr>
          <p:nvPr/>
        </p:nvPicPr>
        <p:blipFill>
          <a:blip r:embed="rId3"/>
          <a:stretch>
            <a:fillRect/>
          </a:stretch>
        </p:blipFill>
        <p:spPr>
          <a:xfrm>
            <a:off x="1308731" y="1966293"/>
            <a:ext cx="9574536" cy="4452160"/>
          </a:xfrm>
          <a:prstGeom prst="rect">
            <a:avLst/>
          </a:prstGeom>
        </p:spPr>
      </p:pic>
      <p:sp>
        <p:nvSpPr>
          <p:cNvPr id="2" name="Slide Number Placeholder 1">
            <a:extLst>
              <a:ext uri="{FF2B5EF4-FFF2-40B4-BE49-F238E27FC236}">
                <a16:creationId xmlns:a16="http://schemas.microsoft.com/office/drawing/2014/main" id="{870C59C7-AB2D-F8B2-780C-02C984F85DF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38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432646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D96619D-4B08-80B8-5AB3-3F85BCE10336}"/>
              </a:ext>
            </a:extLst>
          </p:cNvPr>
          <p:cNvPicPr>
            <a:picLocks noChangeAspect="1"/>
          </p:cNvPicPr>
          <p:nvPr/>
        </p:nvPicPr>
        <p:blipFill>
          <a:blip r:embed="rId2"/>
          <a:stretch>
            <a:fillRect/>
          </a:stretch>
        </p:blipFill>
        <p:spPr>
          <a:xfrm>
            <a:off x="457200" y="1117091"/>
            <a:ext cx="11277600" cy="4623817"/>
          </a:xfrm>
          <a:prstGeom prst="rect">
            <a:avLst/>
          </a:prstGeom>
        </p:spPr>
      </p:pic>
      <p:sp>
        <p:nvSpPr>
          <p:cNvPr id="2" name="Slide Number Placeholder 1">
            <a:extLst>
              <a:ext uri="{FF2B5EF4-FFF2-40B4-BE49-F238E27FC236}">
                <a16:creationId xmlns:a16="http://schemas.microsoft.com/office/drawing/2014/main" id="{2F9F4500-5B3C-5637-43ED-10A8FC9F64A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39</a:t>
            </a:fld>
            <a:endParaRPr lang="en-US" sz="1100">
              <a:solidFill>
                <a:srgbClr val="FFFFFF"/>
              </a:solidFill>
            </a:endParaRPr>
          </a:p>
        </p:txBody>
      </p:sp>
    </p:spTree>
    <p:extLst>
      <p:ext uri="{BB962C8B-B14F-4D97-AF65-F5344CB8AC3E}">
        <p14:creationId xmlns:p14="http://schemas.microsoft.com/office/powerpoint/2010/main" val="412866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4E9E2B1C-7FA3-B6E8-7DD6-DE21D322A341}"/>
              </a:ext>
            </a:extLst>
          </p:cNvPr>
          <p:cNvPicPr>
            <a:picLocks noChangeAspect="1"/>
          </p:cNvPicPr>
          <p:nvPr/>
        </p:nvPicPr>
        <p:blipFill>
          <a:blip r:embed="rId2"/>
          <a:stretch>
            <a:fillRect/>
          </a:stretch>
        </p:blipFill>
        <p:spPr>
          <a:xfrm>
            <a:off x="457200" y="750570"/>
            <a:ext cx="11277600" cy="5356859"/>
          </a:xfrm>
          <a:prstGeom prst="rect">
            <a:avLst/>
          </a:prstGeom>
        </p:spPr>
      </p:pic>
      <p:sp>
        <p:nvSpPr>
          <p:cNvPr id="5" name="Slide Number Placeholder 4">
            <a:extLst>
              <a:ext uri="{FF2B5EF4-FFF2-40B4-BE49-F238E27FC236}">
                <a16:creationId xmlns:a16="http://schemas.microsoft.com/office/drawing/2014/main" id="{37F93477-058B-1D5C-DC1E-62F6A170D7F2}"/>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324106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ED82F-2400-7A26-AD98-569EA6A46731}"/>
              </a:ext>
            </a:extLst>
          </p:cNvPr>
          <p:cNvPicPr>
            <a:picLocks noChangeAspect="1"/>
          </p:cNvPicPr>
          <p:nvPr/>
        </p:nvPicPr>
        <p:blipFill>
          <a:blip r:embed="rId2"/>
          <a:stretch>
            <a:fillRect/>
          </a:stretch>
        </p:blipFill>
        <p:spPr>
          <a:xfrm>
            <a:off x="276725" y="175969"/>
            <a:ext cx="7459579" cy="6415235"/>
          </a:xfrm>
          <a:prstGeom prst="rect">
            <a:avLst/>
          </a:prstGeom>
        </p:spPr>
      </p:pic>
      <p:pic>
        <p:nvPicPr>
          <p:cNvPr id="12" name="Picture 11">
            <a:extLst>
              <a:ext uri="{FF2B5EF4-FFF2-40B4-BE49-F238E27FC236}">
                <a16:creationId xmlns:a16="http://schemas.microsoft.com/office/drawing/2014/main" id="{AB7074E1-FABD-27BE-F9C5-56061B5972A5}"/>
              </a:ext>
            </a:extLst>
          </p:cNvPr>
          <p:cNvPicPr>
            <a:picLocks noChangeAspect="1"/>
          </p:cNvPicPr>
          <p:nvPr/>
        </p:nvPicPr>
        <p:blipFill>
          <a:blip r:embed="rId3"/>
          <a:stretch>
            <a:fillRect/>
          </a:stretch>
        </p:blipFill>
        <p:spPr>
          <a:xfrm>
            <a:off x="7940842" y="2759389"/>
            <a:ext cx="3607690" cy="2511547"/>
          </a:xfrm>
          <a:prstGeom prst="rect">
            <a:avLst/>
          </a:prstGeom>
        </p:spPr>
      </p:pic>
      <p:sp>
        <p:nvSpPr>
          <p:cNvPr id="2" name="Slide Number Placeholder 1">
            <a:extLst>
              <a:ext uri="{FF2B5EF4-FFF2-40B4-BE49-F238E27FC236}">
                <a16:creationId xmlns:a16="http://schemas.microsoft.com/office/drawing/2014/main" id="{08537B7D-0355-1E57-3A06-951FE8BC1825}"/>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FE024F78-56A6-7740-B68D-8D4D026EDF3F}" type="slidenum">
              <a:rPr lang="en-US"/>
              <a:pPr>
                <a:lnSpc>
                  <a:spcPct val="90000"/>
                </a:lnSpc>
                <a:spcAft>
                  <a:spcPts val="600"/>
                </a:spcAft>
              </a:pPr>
              <a:t>40</a:t>
            </a:fld>
            <a:endParaRPr lang="en-US"/>
          </a:p>
        </p:txBody>
      </p:sp>
    </p:spTree>
    <p:extLst>
      <p:ext uri="{BB962C8B-B14F-4D97-AF65-F5344CB8AC3E}">
        <p14:creationId xmlns:p14="http://schemas.microsoft.com/office/powerpoint/2010/main" val="36507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8C4EDE-2D63-E601-D1EA-CB0FB744A88E}"/>
              </a:ext>
            </a:extLst>
          </p:cNvPr>
          <p:cNvSpPr>
            <a:spLocks noGrp="1"/>
          </p:cNvSpPr>
          <p:nvPr>
            <p:ph type="sldNum" sz="quarter" idx="12"/>
          </p:nvPr>
        </p:nvSpPr>
        <p:spPr/>
        <p:txBody>
          <a:bodyPr/>
          <a:lstStyle/>
          <a:p>
            <a:fld id="{FE024F78-56A6-7740-B68D-8D4D026EDF3F}" type="slidenum">
              <a:rPr lang="en-US" smtClean="0"/>
              <a:pPr/>
              <a:t>41</a:t>
            </a:fld>
            <a:endParaRPr lang="en-US" dirty="0"/>
          </a:p>
        </p:txBody>
      </p:sp>
      <p:pic>
        <p:nvPicPr>
          <p:cNvPr id="4" name="Picture 3">
            <a:extLst>
              <a:ext uri="{FF2B5EF4-FFF2-40B4-BE49-F238E27FC236}">
                <a16:creationId xmlns:a16="http://schemas.microsoft.com/office/drawing/2014/main" id="{1855A2AB-B9B8-EAE1-EC2E-0571C8290942}"/>
              </a:ext>
            </a:extLst>
          </p:cNvPr>
          <p:cNvPicPr>
            <a:picLocks noChangeAspect="1"/>
          </p:cNvPicPr>
          <p:nvPr/>
        </p:nvPicPr>
        <p:blipFill>
          <a:blip r:embed="rId2"/>
          <a:stretch>
            <a:fillRect/>
          </a:stretch>
        </p:blipFill>
        <p:spPr>
          <a:xfrm>
            <a:off x="3281680" y="150378"/>
            <a:ext cx="5537200" cy="6450717"/>
          </a:xfrm>
          <a:prstGeom prst="rect">
            <a:avLst/>
          </a:prstGeom>
        </p:spPr>
      </p:pic>
    </p:spTree>
    <p:extLst>
      <p:ext uri="{BB962C8B-B14F-4D97-AF65-F5344CB8AC3E}">
        <p14:creationId xmlns:p14="http://schemas.microsoft.com/office/powerpoint/2010/main" val="725331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6E65E-81D8-1E36-E463-54ABCC2B75F9}"/>
              </a:ext>
            </a:extLst>
          </p:cNvPr>
          <p:cNvPicPr>
            <a:picLocks noChangeAspect="1"/>
          </p:cNvPicPr>
          <p:nvPr/>
        </p:nvPicPr>
        <p:blipFill>
          <a:blip r:embed="rId2"/>
          <a:stretch>
            <a:fillRect/>
          </a:stretch>
        </p:blipFill>
        <p:spPr>
          <a:xfrm>
            <a:off x="1120477" y="984780"/>
            <a:ext cx="9951041" cy="1915574"/>
          </a:xfrm>
          <a:prstGeom prst="rect">
            <a:avLst/>
          </a:prstGeom>
        </p:spPr>
      </p:pic>
      <p:sp>
        <p:nvSpPr>
          <p:cNvPr id="2" name="Slide Number Placeholder 1">
            <a:extLst>
              <a:ext uri="{FF2B5EF4-FFF2-40B4-BE49-F238E27FC236}">
                <a16:creationId xmlns:a16="http://schemas.microsoft.com/office/drawing/2014/main" id="{7BC0EEDF-0C35-E6F2-70AA-B818AA5D1250}"/>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42</a:t>
            </a:fld>
            <a:endParaRPr lang="en-US">
              <a:solidFill>
                <a:srgbClr val="FFFFFF"/>
              </a:solidFill>
            </a:endParaRPr>
          </a:p>
        </p:txBody>
      </p:sp>
      <p:pic>
        <p:nvPicPr>
          <p:cNvPr id="8" name="Picture 7">
            <a:extLst>
              <a:ext uri="{FF2B5EF4-FFF2-40B4-BE49-F238E27FC236}">
                <a16:creationId xmlns:a16="http://schemas.microsoft.com/office/drawing/2014/main" id="{51F33A93-CFE3-63DB-1151-4091B7B670D5}"/>
              </a:ext>
            </a:extLst>
          </p:cNvPr>
          <p:cNvPicPr>
            <a:picLocks noChangeAspect="1"/>
          </p:cNvPicPr>
          <p:nvPr/>
        </p:nvPicPr>
        <p:blipFill>
          <a:blip r:embed="rId3"/>
          <a:stretch>
            <a:fillRect/>
          </a:stretch>
        </p:blipFill>
        <p:spPr>
          <a:xfrm>
            <a:off x="1120477" y="3380414"/>
            <a:ext cx="5673034" cy="1720870"/>
          </a:xfrm>
          <a:prstGeom prst="rect">
            <a:avLst/>
          </a:prstGeom>
        </p:spPr>
      </p:pic>
      <p:graphicFrame>
        <p:nvGraphicFramePr>
          <p:cNvPr id="10" name="Object 9">
            <a:extLst>
              <a:ext uri="{FF2B5EF4-FFF2-40B4-BE49-F238E27FC236}">
                <a16:creationId xmlns:a16="http://schemas.microsoft.com/office/drawing/2014/main" id="{8851D7CA-3E48-9BB7-9C32-0E60866F1504}"/>
              </a:ext>
            </a:extLst>
          </p:cNvPr>
          <p:cNvGraphicFramePr>
            <a:graphicFrameLocks noChangeAspect="1"/>
          </p:cNvGraphicFramePr>
          <p:nvPr>
            <p:extLst>
              <p:ext uri="{D42A27DB-BD31-4B8C-83A1-F6EECF244321}">
                <p14:modId xmlns:p14="http://schemas.microsoft.com/office/powerpoint/2010/main" val="3233738842"/>
              </p:ext>
            </p:extLst>
          </p:nvPr>
        </p:nvGraphicFramePr>
        <p:xfrm>
          <a:off x="5144769" y="4809868"/>
          <a:ext cx="2808047" cy="463183"/>
        </p:xfrm>
        <a:graphic>
          <a:graphicData uri="http://schemas.openxmlformats.org/presentationml/2006/ole">
            <mc:AlternateContent xmlns:mc="http://schemas.openxmlformats.org/markup-compatibility/2006">
              <mc:Choice xmlns:v="urn:schemas-microsoft-com:vml" Requires="v">
                <p:oleObj name="Equation" r:id="rId4" imgW="1231560" imgH="203040" progId="Equation.DSMT4">
                  <p:embed/>
                </p:oleObj>
              </mc:Choice>
              <mc:Fallback>
                <p:oleObj name="Equation" r:id="rId4" imgW="1231560" imgH="203040" progId="Equation.DSMT4">
                  <p:embed/>
                  <p:pic>
                    <p:nvPicPr>
                      <p:cNvPr id="0" name=""/>
                      <p:cNvPicPr/>
                      <p:nvPr/>
                    </p:nvPicPr>
                    <p:blipFill>
                      <a:blip r:embed="rId5"/>
                      <a:stretch>
                        <a:fillRect/>
                      </a:stretch>
                    </p:blipFill>
                    <p:spPr>
                      <a:xfrm>
                        <a:off x="5144769" y="4809868"/>
                        <a:ext cx="2808047" cy="463183"/>
                      </a:xfrm>
                      <a:prstGeom prst="rect">
                        <a:avLst/>
                      </a:prstGeom>
                    </p:spPr>
                  </p:pic>
                </p:oleObj>
              </mc:Fallback>
            </mc:AlternateContent>
          </a:graphicData>
        </a:graphic>
      </p:graphicFrame>
    </p:spTree>
    <p:extLst>
      <p:ext uri="{BB962C8B-B14F-4D97-AF65-F5344CB8AC3E}">
        <p14:creationId xmlns:p14="http://schemas.microsoft.com/office/powerpoint/2010/main" val="30171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D9544B-48B7-3796-3CE4-E87CD03FBB93}"/>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ECFFDCED-B190-46F7-7F4D-8E36AC990389}"/>
              </a:ext>
            </a:extLst>
          </p:cNvPr>
          <p:cNvPicPr>
            <a:picLocks noChangeAspect="1"/>
          </p:cNvPicPr>
          <p:nvPr/>
        </p:nvPicPr>
        <p:blipFill>
          <a:blip r:embed="rId2"/>
          <a:stretch>
            <a:fillRect/>
          </a:stretch>
        </p:blipFill>
        <p:spPr>
          <a:xfrm>
            <a:off x="2814319" y="170973"/>
            <a:ext cx="6266857" cy="6516053"/>
          </a:xfrm>
          <a:prstGeom prst="rect">
            <a:avLst/>
          </a:prstGeom>
        </p:spPr>
      </p:pic>
    </p:spTree>
    <p:extLst>
      <p:ext uri="{BB962C8B-B14F-4D97-AF65-F5344CB8AC3E}">
        <p14:creationId xmlns:p14="http://schemas.microsoft.com/office/powerpoint/2010/main" val="24247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49ECC7-E09D-50FD-E234-FC0787D8A586}"/>
              </a:ext>
            </a:extLst>
          </p:cNvPr>
          <p:cNvPicPr>
            <a:picLocks noChangeAspect="1"/>
          </p:cNvPicPr>
          <p:nvPr/>
        </p:nvPicPr>
        <p:blipFill>
          <a:blip r:embed="rId2"/>
          <a:stretch>
            <a:fillRect/>
          </a:stretch>
        </p:blipFill>
        <p:spPr>
          <a:xfrm>
            <a:off x="2547581" y="457200"/>
            <a:ext cx="7096838" cy="5943600"/>
          </a:xfrm>
          <a:prstGeom prst="rect">
            <a:avLst/>
          </a:prstGeom>
        </p:spPr>
      </p:pic>
      <p:sp>
        <p:nvSpPr>
          <p:cNvPr id="2" name="Slide Number Placeholder 1">
            <a:extLst>
              <a:ext uri="{FF2B5EF4-FFF2-40B4-BE49-F238E27FC236}">
                <a16:creationId xmlns:a16="http://schemas.microsoft.com/office/drawing/2014/main" id="{7740AB7E-23D6-8CCF-497F-845A008286B6}"/>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44</a:t>
            </a:fld>
            <a:endParaRPr lang="en-US" sz="1100">
              <a:solidFill>
                <a:srgbClr val="FFFFFF"/>
              </a:solidFill>
            </a:endParaRPr>
          </a:p>
        </p:txBody>
      </p:sp>
    </p:spTree>
    <p:extLst>
      <p:ext uri="{BB962C8B-B14F-4D97-AF65-F5344CB8AC3E}">
        <p14:creationId xmlns:p14="http://schemas.microsoft.com/office/powerpoint/2010/main" val="2965557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4672BB-435C-7249-BF6D-B95970B7C91B}"/>
              </a:ext>
            </a:extLst>
          </p:cNvPr>
          <p:cNvPicPr>
            <a:picLocks noChangeAspect="1"/>
          </p:cNvPicPr>
          <p:nvPr/>
        </p:nvPicPr>
        <p:blipFill>
          <a:blip r:embed="rId2"/>
          <a:stretch>
            <a:fillRect/>
          </a:stretch>
        </p:blipFill>
        <p:spPr>
          <a:xfrm>
            <a:off x="2120348" y="457200"/>
            <a:ext cx="7951304" cy="5943600"/>
          </a:xfrm>
          <a:prstGeom prst="rect">
            <a:avLst/>
          </a:prstGeom>
        </p:spPr>
      </p:pic>
      <p:sp>
        <p:nvSpPr>
          <p:cNvPr id="2" name="Slide Number Placeholder 1">
            <a:extLst>
              <a:ext uri="{FF2B5EF4-FFF2-40B4-BE49-F238E27FC236}">
                <a16:creationId xmlns:a16="http://schemas.microsoft.com/office/drawing/2014/main" id="{97A29457-8893-B35B-F9E5-818A343F1F0F}"/>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45</a:t>
            </a:fld>
            <a:endParaRPr lang="en-US" sz="1100">
              <a:solidFill>
                <a:srgbClr val="FFFFFF"/>
              </a:solidFill>
            </a:endParaRPr>
          </a:p>
        </p:txBody>
      </p:sp>
    </p:spTree>
    <p:extLst>
      <p:ext uri="{BB962C8B-B14F-4D97-AF65-F5344CB8AC3E}">
        <p14:creationId xmlns:p14="http://schemas.microsoft.com/office/powerpoint/2010/main" val="88510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p:txBody>
          <a:bodyPr/>
          <a:lstStyle/>
          <a:p>
            <a:r>
              <a:rPr lang="en-US" sz="3600" dirty="0">
                <a:solidFill>
                  <a:schemeClr val="bg1"/>
                </a:solidFill>
              </a:rPr>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5327410" cy="2752725"/>
          </a:xfrm>
        </p:spPr>
        <p:txBody>
          <a:bodyPr>
            <a:normAutofit/>
          </a:bodyPr>
          <a:lstStyle/>
          <a:p>
            <a:pPr marL="0" indent="0">
              <a:buNone/>
            </a:pPr>
            <a:r>
              <a:rPr lang="en-US" sz="2800" dirty="0"/>
              <a:t>Michael Sullivan​</a:t>
            </a:r>
          </a:p>
          <a:p>
            <a:pPr marL="0" indent="0">
              <a:buNone/>
            </a:pPr>
            <a:r>
              <a:rPr lang="en-US" sz="2800" dirty="0"/>
              <a:t>sullystats@gmail.com</a:t>
            </a:r>
          </a:p>
          <a:p>
            <a:pPr marL="0" indent="0">
              <a:buNone/>
            </a:pPr>
            <a:r>
              <a:rPr lang="en-US" sz="2800" dirty="0"/>
              <a:t>michael.sullivan@fsw.edu	</a:t>
            </a:r>
          </a:p>
          <a:p>
            <a:pPr marL="0" indent="0">
              <a:buNone/>
            </a:pPr>
            <a:r>
              <a:rPr lang="en-US" sz="2800" dirty="0"/>
              <a:t>https://www.sullystats.com</a:t>
            </a:r>
          </a:p>
        </p:txBody>
      </p:sp>
    </p:spTree>
    <p:extLst>
      <p:ext uri="{BB962C8B-B14F-4D97-AF65-F5344CB8AC3E}">
        <p14:creationId xmlns:p14="http://schemas.microsoft.com/office/powerpoint/2010/main" val="239546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1706928-D93C-36EB-C217-0D3C9CBAC4E2}"/>
              </a:ext>
            </a:extLst>
          </p:cNvPr>
          <p:cNvPicPr>
            <a:picLocks noChangeAspect="1"/>
          </p:cNvPicPr>
          <p:nvPr/>
        </p:nvPicPr>
        <p:blipFill>
          <a:blip r:embed="rId2"/>
          <a:stretch>
            <a:fillRect/>
          </a:stretch>
        </p:blipFill>
        <p:spPr>
          <a:xfrm>
            <a:off x="944880" y="146933"/>
            <a:ext cx="6563359" cy="6680267"/>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D8B0EFE2-BAA7-9152-9130-8097699DBDA4}"/>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5</a:t>
            </a:fld>
            <a:endParaRPr lang="en-US">
              <a:solidFill>
                <a:schemeClr val="tx1"/>
              </a:solidFill>
            </a:endParaRPr>
          </a:p>
        </p:txBody>
      </p:sp>
    </p:spTree>
    <p:extLst>
      <p:ext uri="{BB962C8B-B14F-4D97-AF65-F5344CB8AC3E}">
        <p14:creationId xmlns:p14="http://schemas.microsoft.com/office/powerpoint/2010/main" val="86964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298853C-9918-03F0-4981-A8C19E489244}"/>
              </a:ext>
            </a:extLst>
          </p:cNvPr>
          <p:cNvPicPr>
            <a:picLocks noChangeAspect="1"/>
          </p:cNvPicPr>
          <p:nvPr/>
        </p:nvPicPr>
        <p:blipFill>
          <a:blip r:embed="rId2"/>
          <a:stretch>
            <a:fillRect/>
          </a:stretch>
        </p:blipFill>
        <p:spPr>
          <a:xfrm>
            <a:off x="643467" y="669383"/>
            <a:ext cx="7047923" cy="5514998"/>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72DA1A35-3326-0075-4419-0CD40FE61472}"/>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6</a:t>
            </a:fld>
            <a:endParaRPr lang="en-US">
              <a:solidFill>
                <a:schemeClr val="tx1"/>
              </a:solidFill>
            </a:endParaRPr>
          </a:p>
        </p:txBody>
      </p:sp>
    </p:spTree>
    <p:extLst>
      <p:ext uri="{BB962C8B-B14F-4D97-AF65-F5344CB8AC3E}">
        <p14:creationId xmlns:p14="http://schemas.microsoft.com/office/powerpoint/2010/main" val="2635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BC8029E-E679-5CC4-DE1F-B1AA37452C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871147"/>
            <a:ext cx="104775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43065A6-5ADC-B16F-54E7-192923BC8691}"/>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pPr>
                <a:spcAft>
                  <a:spcPts val="600"/>
                </a:spcAft>
              </a:pPr>
              <a:t>7</a:t>
            </a:fld>
            <a:endParaRPr lang="en-US"/>
          </a:p>
        </p:txBody>
      </p:sp>
      <p:pic>
        <p:nvPicPr>
          <p:cNvPr id="6" name="Picture 5">
            <a:extLst>
              <a:ext uri="{FF2B5EF4-FFF2-40B4-BE49-F238E27FC236}">
                <a16:creationId xmlns:a16="http://schemas.microsoft.com/office/drawing/2014/main" id="{03840A13-ABC7-CBA8-4D58-3F17F4CAB063}"/>
              </a:ext>
            </a:extLst>
          </p:cNvPr>
          <p:cNvPicPr>
            <a:picLocks noChangeAspect="1"/>
          </p:cNvPicPr>
          <p:nvPr/>
        </p:nvPicPr>
        <p:blipFill>
          <a:blip r:embed="rId2"/>
          <a:stretch>
            <a:fillRect/>
          </a:stretch>
        </p:blipFill>
        <p:spPr>
          <a:xfrm>
            <a:off x="110817" y="1136532"/>
            <a:ext cx="11970365" cy="4584936"/>
          </a:xfrm>
          <a:prstGeom prst="rect">
            <a:avLst/>
          </a:prstGeom>
        </p:spPr>
      </p:pic>
    </p:spTree>
    <p:extLst>
      <p:ext uri="{BB962C8B-B14F-4D97-AF65-F5344CB8AC3E}">
        <p14:creationId xmlns:p14="http://schemas.microsoft.com/office/powerpoint/2010/main" val="268709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E400AC-9E0D-D47B-6BA6-305C90C0AD36}"/>
              </a:ext>
            </a:extLst>
          </p:cNvPr>
          <p:cNvPicPr>
            <a:picLocks noChangeAspect="1"/>
          </p:cNvPicPr>
          <p:nvPr/>
        </p:nvPicPr>
        <p:blipFill rotWithShape="1">
          <a:blip r:embed="rId3"/>
          <a:srcRect t="8343"/>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9484009C-6B17-8C37-160E-83A4A14D2289}"/>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8</a:t>
            </a:fld>
            <a:endParaRPr lang="en-US" sz="1100">
              <a:solidFill>
                <a:srgbClr val="FFFFFF"/>
              </a:solidFill>
            </a:endParaRPr>
          </a:p>
        </p:txBody>
      </p:sp>
    </p:spTree>
    <p:extLst>
      <p:ext uri="{BB962C8B-B14F-4D97-AF65-F5344CB8AC3E}">
        <p14:creationId xmlns:p14="http://schemas.microsoft.com/office/powerpoint/2010/main" val="125425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A15C07B-1C9E-3464-F011-02BE83D8D5DA}"/>
              </a:ext>
            </a:extLst>
          </p:cNvPr>
          <p:cNvPicPr>
            <a:picLocks noChangeAspect="1"/>
          </p:cNvPicPr>
          <p:nvPr/>
        </p:nvPicPr>
        <p:blipFill rotWithShape="1">
          <a:blip r:embed="rId2"/>
          <a:srcRect t="23102" r="1" b="2639"/>
          <a:stretch/>
        </p:blipFill>
        <p:spPr>
          <a:xfrm>
            <a:off x="348761" y="392954"/>
            <a:ext cx="7932922" cy="4138406"/>
          </a:xfrm>
          <a:prstGeom prst="rect">
            <a:avLst/>
          </a:prstGeom>
        </p:spPr>
      </p:pic>
      <p:grpSp>
        <p:nvGrpSpPr>
          <p:cNvPr id="33" name="Group 3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4BA2D06C-A34D-9232-DD64-AEAB85C2C4A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9</a:t>
            </a:fld>
            <a:endParaRPr lang="en-US">
              <a:solidFill>
                <a:schemeClr val="tx1"/>
              </a:solidFill>
            </a:endParaRPr>
          </a:p>
        </p:txBody>
      </p:sp>
      <p:sp>
        <p:nvSpPr>
          <p:cNvPr id="5" name="TextBox 4">
            <a:extLst>
              <a:ext uri="{FF2B5EF4-FFF2-40B4-BE49-F238E27FC236}">
                <a16:creationId xmlns:a16="http://schemas.microsoft.com/office/drawing/2014/main" id="{63CCE85F-FB88-1080-80AE-7AD7909E8081}"/>
              </a:ext>
            </a:extLst>
          </p:cNvPr>
          <p:cNvSpPr txBox="1"/>
          <p:nvPr/>
        </p:nvSpPr>
        <p:spPr>
          <a:xfrm>
            <a:off x="348761" y="4795520"/>
            <a:ext cx="7555719" cy="1200329"/>
          </a:xfrm>
          <a:prstGeom prst="rect">
            <a:avLst/>
          </a:prstGeom>
          <a:noFill/>
        </p:spPr>
        <p:txBody>
          <a:bodyPr wrap="square" rtlCol="0">
            <a:spAutoFit/>
          </a:bodyPr>
          <a:lstStyle/>
          <a:p>
            <a:r>
              <a:rPr lang="en-US" sz="2400" dirty="0"/>
              <a:t>This data is available at </a:t>
            </a:r>
          </a:p>
          <a:p>
            <a:endParaRPr lang="en-US" sz="2400" dirty="0"/>
          </a:p>
          <a:p>
            <a:r>
              <a:rPr lang="en-US" sz="2400" dirty="0"/>
              <a:t>https://sullystats.github.io/Data/Taxi_Trips.csv</a:t>
            </a:r>
          </a:p>
        </p:txBody>
      </p:sp>
    </p:spTree>
    <p:extLst>
      <p:ext uri="{BB962C8B-B14F-4D97-AF65-F5344CB8AC3E}">
        <p14:creationId xmlns:p14="http://schemas.microsoft.com/office/powerpoint/2010/main" val="4254193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16191</TotalTime>
  <Words>786</Words>
  <Application>Microsoft Office PowerPoint</Application>
  <PresentationFormat>Widescreen</PresentationFormat>
  <Paragraphs>126</Paragraphs>
  <Slides>46</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Aptos</vt:lpstr>
      <vt:lpstr>Aptos Display</vt:lpstr>
      <vt:lpstr>Arial</vt:lpstr>
      <vt:lpstr>Arial Nova</vt:lpstr>
      <vt:lpstr>Calibri</vt:lpstr>
      <vt:lpstr>Times New Roman</vt:lpstr>
      <vt:lpstr>Office Theme</vt:lpstr>
      <vt:lpstr>MathType 7.0 Equation</vt:lpstr>
      <vt:lpstr>Leveraging Large Data Sets to Make Connections in Intro Stats</vt:lpstr>
      <vt:lpstr>Agenda</vt:lpstr>
      <vt:lpstr>City of Chicago Data Portal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Statcrunchthis!</vt:lpstr>
      <vt:lpstr>Baseballsavant.mlb.com/statcast_Search</vt:lpstr>
      <vt:lpstr>SAS Viewer</vt:lpstr>
      <vt:lpstr>Centers for disease control and prevention (CDC)</vt:lpstr>
      <vt:lpstr>P_DEMO.xpt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Large Data Sets to Make Connections in Intro Stats</dc:title>
  <dc:creator>Michael Sullivan</dc:creator>
  <cp:lastModifiedBy>Michael Sullivan</cp:lastModifiedBy>
  <cp:revision>14</cp:revision>
  <dcterms:created xsi:type="dcterms:W3CDTF">2024-02-29T16:54:31Z</dcterms:created>
  <dcterms:modified xsi:type="dcterms:W3CDTF">2024-03-12T13:00:17Z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